
<file path=[Content_Types].xml><?xml version="1.0" encoding="utf-8"?>
<Types xmlns="http://schemas.openxmlformats.org/package/2006/content-types">
  <Default Extension="glb" ContentType="model/gltf.binary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3"/>
  </p:notesMasterIdLst>
  <p:sldIdLst>
    <p:sldId id="256" r:id="rId2"/>
    <p:sldId id="257" r:id="rId3"/>
    <p:sldId id="308" r:id="rId4"/>
    <p:sldId id="325" r:id="rId5"/>
    <p:sldId id="309" r:id="rId6"/>
    <p:sldId id="316" r:id="rId7"/>
    <p:sldId id="317" r:id="rId8"/>
    <p:sldId id="322" r:id="rId9"/>
    <p:sldId id="328" r:id="rId10"/>
    <p:sldId id="323" r:id="rId11"/>
    <p:sldId id="324" r:id="rId12"/>
    <p:sldId id="310" r:id="rId13"/>
    <p:sldId id="318" r:id="rId14"/>
    <p:sldId id="319" r:id="rId15"/>
    <p:sldId id="320" r:id="rId16"/>
    <p:sldId id="327" r:id="rId17"/>
    <p:sldId id="311" r:id="rId18"/>
    <p:sldId id="321" r:id="rId19"/>
    <p:sldId id="315" r:id="rId20"/>
    <p:sldId id="312" r:id="rId21"/>
    <p:sldId id="314" r:id="rId2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izic Wavre" initials="SW" lastIdx="1" clrIdx="0">
    <p:extLst>
      <p:ext uri="{19B8F6BF-5375-455C-9EA6-DF929625EA0E}">
        <p15:presenceInfo xmlns:p15="http://schemas.microsoft.com/office/powerpoint/2012/main" userId="Soizic Wav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5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84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A66EF1-7F4F-0340-97CE-379A8A5D7F33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17E5D0A3-23C6-3E4A-A83F-00779F0FFD5B}">
      <dgm:prSet phldrT="[Texte]"/>
      <dgm:spPr/>
      <dgm:t>
        <a:bodyPr/>
        <a:lstStyle/>
        <a:p>
          <a:r>
            <a:rPr lang="fr-FR" dirty="0"/>
            <a:t>Convention de réservation</a:t>
          </a:r>
        </a:p>
      </dgm:t>
    </dgm:pt>
    <dgm:pt modelId="{95C6FA54-CD93-EE42-BA5C-9A205E2984C6}" type="parTrans" cxnId="{B30DD707-7148-7642-8B22-21876773E55E}">
      <dgm:prSet/>
      <dgm:spPr/>
      <dgm:t>
        <a:bodyPr/>
        <a:lstStyle/>
        <a:p>
          <a:endParaRPr lang="fr-FR"/>
        </a:p>
      </dgm:t>
    </dgm:pt>
    <dgm:pt modelId="{E43A80BB-47FC-BD42-B3FC-C940325775C2}" type="sibTrans" cxnId="{B30DD707-7148-7642-8B22-21876773E55E}">
      <dgm:prSet/>
      <dgm:spPr/>
      <dgm:t>
        <a:bodyPr/>
        <a:lstStyle/>
        <a:p>
          <a:endParaRPr lang="fr-FR" dirty="0"/>
        </a:p>
      </dgm:t>
    </dgm:pt>
    <dgm:pt modelId="{9F127085-8617-9149-AE36-C572AF0271BC}">
      <dgm:prSet phldrT="[Texte]"/>
      <dgm:spPr/>
      <dgm:t>
        <a:bodyPr/>
        <a:lstStyle/>
        <a:p>
          <a:r>
            <a:rPr lang="fr-FR" dirty="0"/>
            <a:t>Acte authentique et documents contractuels</a:t>
          </a:r>
        </a:p>
      </dgm:t>
    </dgm:pt>
    <dgm:pt modelId="{BB221430-1527-1E45-B56E-603320C200FB}" type="parTrans" cxnId="{03AAF17B-C303-6944-A331-D2130F2E3D05}">
      <dgm:prSet/>
      <dgm:spPr/>
      <dgm:t>
        <a:bodyPr/>
        <a:lstStyle/>
        <a:p>
          <a:endParaRPr lang="fr-FR"/>
        </a:p>
      </dgm:t>
    </dgm:pt>
    <dgm:pt modelId="{34389A45-2E91-D34D-B4BE-03CF1AE90E3A}" type="sibTrans" cxnId="{03AAF17B-C303-6944-A331-D2130F2E3D05}">
      <dgm:prSet/>
      <dgm:spPr/>
      <dgm:t>
        <a:bodyPr/>
        <a:lstStyle/>
        <a:p>
          <a:endParaRPr lang="fr-FR" dirty="0"/>
        </a:p>
      </dgm:t>
    </dgm:pt>
    <dgm:pt modelId="{2C63A5D7-D17D-C34C-BC13-397FA1C9500D}">
      <dgm:prSet phldrT="[Texte]"/>
      <dgm:spPr/>
      <dgm:t>
        <a:bodyPr/>
        <a:lstStyle/>
        <a:p>
          <a:r>
            <a:rPr lang="fr-FR" dirty="0"/>
            <a:t>Construction du bâtiment</a:t>
          </a:r>
        </a:p>
      </dgm:t>
    </dgm:pt>
    <dgm:pt modelId="{AD5C64CC-8924-E54A-9791-4BE7E8C5B026}" type="parTrans" cxnId="{2A592382-F321-D34C-8025-76328108C7C2}">
      <dgm:prSet/>
      <dgm:spPr/>
      <dgm:t>
        <a:bodyPr/>
        <a:lstStyle/>
        <a:p>
          <a:endParaRPr lang="fr-FR"/>
        </a:p>
      </dgm:t>
    </dgm:pt>
    <dgm:pt modelId="{158FDE53-8D81-7B40-B5F2-91788360E76E}" type="sibTrans" cxnId="{2A592382-F321-D34C-8025-76328108C7C2}">
      <dgm:prSet/>
      <dgm:spPr/>
      <dgm:t>
        <a:bodyPr/>
        <a:lstStyle/>
        <a:p>
          <a:endParaRPr lang="fr-FR" dirty="0"/>
        </a:p>
      </dgm:t>
    </dgm:pt>
    <dgm:pt modelId="{57B8285B-15BF-3840-888A-2F68D1ED20EB}">
      <dgm:prSet phldrT="[Texte]"/>
      <dgm:spPr/>
      <dgm:t>
        <a:bodyPr/>
        <a:lstStyle/>
        <a:p>
          <a:r>
            <a:rPr lang="fr-FR" dirty="0"/>
            <a:t>Remise des clés et entrée en jouissance</a:t>
          </a:r>
        </a:p>
      </dgm:t>
    </dgm:pt>
    <dgm:pt modelId="{24050F19-4B3D-EE4E-8C72-6FBC0FC2E8B6}" type="parTrans" cxnId="{AD15CB71-A542-6947-A41C-76F754FA8C49}">
      <dgm:prSet/>
      <dgm:spPr/>
      <dgm:t>
        <a:bodyPr/>
        <a:lstStyle/>
        <a:p>
          <a:endParaRPr lang="fr-FR"/>
        </a:p>
      </dgm:t>
    </dgm:pt>
    <dgm:pt modelId="{F8851EF2-7714-0F49-AFFE-F2592D6CBF13}" type="sibTrans" cxnId="{AD15CB71-A542-6947-A41C-76F754FA8C49}">
      <dgm:prSet/>
      <dgm:spPr/>
      <dgm:t>
        <a:bodyPr/>
        <a:lstStyle/>
        <a:p>
          <a:endParaRPr lang="fr-FR"/>
        </a:p>
      </dgm:t>
    </dgm:pt>
    <dgm:pt modelId="{4C7746CA-9B5C-2D4B-A2C6-7E6E3CCED449}" type="pres">
      <dgm:prSet presAssocID="{F0A66EF1-7F4F-0340-97CE-379A8A5D7F33}" presName="Name0" presStyleCnt="0">
        <dgm:presLayoutVars>
          <dgm:dir/>
          <dgm:resizeHandles val="exact"/>
        </dgm:presLayoutVars>
      </dgm:prSet>
      <dgm:spPr/>
    </dgm:pt>
    <dgm:pt modelId="{138CD0CF-231E-254C-9314-4F627F1B5A46}" type="pres">
      <dgm:prSet presAssocID="{17E5D0A3-23C6-3E4A-A83F-00779F0FFD5B}" presName="node" presStyleLbl="node1" presStyleIdx="0" presStyleCnt="4">
        <dgm:presLayoutVars>
          <dgm:bulletEnabled val="1"/>
        </dgm:presLayoutVars>
      </dgm:prSet>
      <dgm:spPr/>
    </dgm:pt>
    <dgm:pt modelId="{4D0E959C-57C0-6744-96CC-401C280BD05C}" type="pres">
      <dgm:prSet presAssocID="{E43A80BB-47FC-BD42-B3FC-C940325775C2}" presName="sibTrans" presStyleLbl="sibTrans2D1" presStyleIdx="0" presStyleCnt="3"/>
      <dgm:spPr/>
    </dgm:pt>
    <dgm:pt modelId="{0516D008-FF3F-FC43-AB27-CD6583B752B9}" type="pres">
      <dgm:prSet presAssocID="{E43A80BB-47FC-BD42-B3FC-C940325775C2}" presName="connectorText" presStyleLbl="sibTrans2D1" presStyleIdx="0" presStyleCnt="3"/>
      <dgm:spPr/>
    </dgm:pt>
    <dgm:pt modelId="{72B89F07-B95E-E947-9DD4-847BDA934221}" type="pres">
      <dgm:prSet presAssocID="{9F127085-8617-9149-AE36-C572AF0271BC}" presName="node" presStyleLbl="node1" presStyleIdx="1" presStyleCnt="4">
        <dgm:presLayoutVars>
          <dgm:bulletEnabled val="1"/>
        </dgm:presLayoutVars>
      </dgm:prSet>
      <dgm:spPr/>
    </dgm:pt>
    <dgm:pt modelId="{F9165ABF-FA37-4F49-9082-FC750EB72077}" type="pres">
      <dgm:prSet presAssocID="{34389A45-2E91-D34D-B4BE-03CF1AE90E3A}" presName="sibTrans" presStyleLbl="sibTrans2D1" presStyleIdx="1" presStyleCnt="3"/>
      <dgm:spPr/>
    </dgm:pt>
    <dgm:pt modelId="{9E105B36-5CFB-5A4E-A87C-39A19AE41BD8}" type="pres">
      <dgm:prSet presAssocID="{34389A45-2E91-D34D-B4BE-03CF1AE90E3A}" presName="connectorText" presStyleLbl="sibTrans2D1" presStyleIdx="1" presStyleCnt="3"/>
      <dgm:spPr/>
    </dgm:pt>
    <dgm:pt modelId="{33A9DBB5-8BF2-3847-ABE1-37AA076037D9}" type="pres">
      <dgm:prSet presAssocID="{2C63A5D7-D17D-C34C-BC13-397FA1C9500D}" presName="node" presStyleLbl="node1" presStyleIdx="2" presStyleCnt="4">
        <dgm:presLayoutVars>
          <dgm:bulletEnabled val="1"/>
        </dgm:presLayoutVars>
      </dgm:prSet>
      <dgm:spPr/>
    </dgm:pt>
    <dgm:pt modelId="{6286804C-FE5D-634B-92FE-5D47D9E2A2B7}" type="pres">
      <dgm:prSet presAssocID="{158FDE53-8D81-7B40-B5F2-91788360E76E}" presName="sibTrans" presStyleLbl="sibTrans2D1" presStyleIdx="2" presStyleCnt="3"/>
      <dgm:spPr/>
    </dgm:pt>
    <dgm:pt modelId="{0CDB2EC5-9ABB-454A-93A2-5B8B366E1EDC}" type="pres">
      <dgm:prSet presAssocID="{158FDE53-8D81-7B40-B5F2-91788360E76E}" presName="connectorText" presStyleLbl="sibTrans2D1" presStyleIdx="2" presStyleCnt="3"/>
      <dgm:spPr/>
    </dgm:pt>
    <dgm:pt modelId="{3C283D11-425B-EB4C-9523-BBAC899D8ECC}" type="pres">
      <dgm:prSet presAssocID="{57B8285B-15BF-3840-888A-2F68D1ED20EB}" presName="node" presStyleLbl="node1" presStyleIdx="3" presStyleCnt="4">
        <dgm:presLayoutVars>
          <dgm:bulletEnabled val="1"/>
        </dgm:presLayoutVars>
      </dgm:prSet>
      <dgm:spPr/>
    </dgm:pt>
  </dgm:ptLst>
  <dgm:cxnLst>
    <dgm:cxn modelId="{B30DD707-7148-7642-8B22-21876773E55E}" srcId="{F0A66EF1-7F4F-0340-97CE-379A8A5D7F33}" destId="{17E5D0A3-23C6-3E4A-A83F-00779F0FFD5B}" srcOrd="0" destOrd="0" parTransId="{95C6FA54-CD93-EE42-BA5C-9A205E2984C6}" sibTransId="{E43A80BB-47FC-BD42-B3FC-C940325775C2}"/>
    <dgm:cxn modelId="{35E5192A-B84A-1041-BDD9-EE48F336201E}" type="presOf" srcId="{34389A45-2E91-D34D-B4BE-03CF1AE90E3A}" destId="{9E105B36-5CFB-5A4E-A87C-39A19AE41BD8}" srcOrd="1" destOrd="0" presId="urn:microsoft.com/office/officeart/2005/8/layout/process1"/>
    <dgm:cxn modelId="{BAEAD556-2178-D141-934F-1D01EAAC5CB7}" type="presOf" srcId="{17E5D0A3-23C6-3E4A-A83F-00779F0FFD5B}" destId="{138CD0CF-231E-254C-9314-4F627F1B5A46}" srcOrd="0" destOrd="0" presId="urn:microsoft.com/office/officeart/2005/8/layout/process1"/>
    <dgm:cxn modelId="{49604469-2587-8D44-9BA3-A9CFE42853F5}" type="presOf" srcId="{E43A80BB-47FC-BD42-B3FC-C940325775C2}" destId="{4D0E959C-57C0-6744-96CC-401C280BD05C}" srcOrd="0" destOrd="0" presId="urn:microsoft.com/office/officeart/2005/8/layout/process1"/>
    <dgm:cxn modelId="{5C40886C-2DD1-B449-ABC8-36B8EF8C7572}" type="presOf" srcId="{158FDE53-8D81-7B40-B5F2-91788360E76E}" destId="{0CDB2EC5-9ABB-454A-93A2-5B8B366E1EDC}" srcOrd="1" destOrd="0" presId="urn:microsoft.com/office/officeart/2005/8/layout/process1"/>
    <dgm:cxn modelId="{AD15CB71-A542-6947-A41C-76F754FA8C49}" srcId="{F0A66EF1-7F4F-0340-97CE-379A8A5D7F33}" destId="{57B8285B-15BF-3840-888A-2F68D1ED20EB}" srcOrd="3" destOrd="0" parTransId="{24050F19-4B3D-EE4E-8C72-6FBC0FC2E8B6}" sibTransId="{F8851EF2-7714-0F49-AFFE-F2592D6CBF13}"/>
    <dgm:cxn modelId="{03AAF17B-C303-6944-A331-D2130F2E3D05}" srcId="{F0A66EF1-7F4F-0340-97CE-379A8A5D7F33}" destId="{9F127085-8617-9149-AE36-C572AF0271BC}" srcOrd="1" destOrd="0" parTransId="{BB221430-1527-1E45-B56E-603320C200FB}" sibTransId="{34389A45-2E91-D34D-B4BE-03CF1AE90E3A}"/>
    <dgm:cxn modelId="{2A592382-F321-D34C-8025-76328108C7C2}" srcId="{F0A66EF1-7F4F-0340-97CE-379A8A5D7F33}" destId="{2C63A5D7-D17D-C34C-BC13-397FA1C9500D}" srcOrd="2" destOrd="0" parTransId="{AD5C64CC-8924-E54A-9791-4BE7E8C5B026}" sibTransId="{158FDE53-8D81-7B40-B5F2-91788360E76E}"/>
    <dgm:cxn modelId="{F252A2A9-28F8-2146-AC0B-71A0124A6DD0}" type="presOf" srcId="{2C63A5D7-D17D-C34C-BC13-397FA1C9500D}" destId="{33A9DBB5-8BF2-3847-ABE1-37AA076037D9}" srcOrd="0" destOrd="0" presId="urn:microsoft.com/office/officeart/2005/8/layout/process1"/>
    <dgm:cxn modelId="{FCB18DAD-3CD6-A648-8844-FFF4B3F8A4DA}" type="presOf" srcId="{E43A80BB-47FC-BD42-B3FC-C940325775C2}" destId="{0516D008-FF3F-FC43-AB27-CD6583B752B9}" srcOrd="1" destOrd="0" presId="urn:microsoft.com/office/officeart/2005/8/layout/process1"/>
    <dgm:cxn modelId="{58F2A3D0-6AF7-7A46-8DB6-19EA81C77AD8}" type="presOf" srcId="{F0A66EF1-7F4F-0340-97CE-379A8A5D7F33}" destId="{4C7746CA-9B5C-2D4B-A2C6-7E6E3CCED449}" srcOrd="0" destOrd="0" presId="urn:microsoft.com/office/officeart/2005/8/layout/process1"/>
    <dgm:cxn modelId="{127BBFD1-7D26-764D-BF34-CF2762052F90}" type="presOf" srcId="{57B8285B-15BF-3840-888A-2F68D1ED20EB}" destId="{3C283D11-425B-EB4C-9523-BBAC899D8ECC}" srcOrd="0" destOrd="0" presId="urn:microsoft.com/office/officeart/2005/8/layout/process1"/>
    <dgm:cxn modelId="{EAA72DD4-7C3C-D543-AA3A-1159905C9141}" type="presOf" srcId="{9F127085-8617-9149-AE36-C572AF0271BC}" destId="{72B89F07-B95E-E947-9DD4-847BDA934221}" srcOrd="0" destOrd="0" presId="urn:microsoft.com/office/officeart/2005/8/layout/process1"/>
    <dgm:cxn modelId="{4AC110DD-6556-4542-A87E-98D4C0F67326}" type="presOf" srcId="{158FDE53-8D81-7B40-B5F2-91788360E76E}" destId="{6286804C-FE5D-634B-92FE-5D47D9E2A2B7}" srcOrd="0" destOrd="0" presId="urn:microsoft.com/office/officeart/2005/8/layout/process1"/>
    <dgm:cxn modelId="{862702FB-8BF0-B742-8CF9-11D77C67341F}" type="presOf" srcId="{34389A45-2E91-D34D-B4BE-03CF1AE90E3A}" destId="{F9165ABF-FA37-4F49-9082-FC750EB72077}" srcOrd="0" destOrd="0" presId="urn:microsoft.com/office/officeart/2005/8/layout/process1"/>
    <dgm:cxn modelId="{5821DAE2-3142-384E-956B-12FC3F122738}" type="presParOf" srcId="{4C7746CA-9B5C-2D4B-A2C6-7E6E3CCED449}" destId="{138CD0CF-231E-254C-9314-4F627F1B5A46}" srcOrd="0" destOrd="0" presId="urn:microsoft.com/office/officeart/2005/8/layout/process1"/>
    <dgm:cxn modelId="{C90C971D-E130-CD4F-9710-5B4BA10949B3}" type="presParOf" srcId="{4C7746CA-9B5C-2D4B-A2C6-7E6E3CCED449}" destId="{4D0E959C-57C0-6744-96CC-401C280BD05C}" srcOrd="1" destOrd="0" presId="urn:microsoft.com/office/officeart/2005/8/layout/process1"/>
    <dgm:cxn modelId="{CE97A1E1-DE72-3D4F-8F37-113FA6669CF0}" type="presParOf" srcId="{4D0E959C-57C0-6744-96CC-401C280BD05C}" destId="{0516D008-FF3F-FC43-AB27-CD6583B752B9}" srcOrd="0" destOrd="0" presId="urn:microsoft.com/office/officeart/2005/8/layout/process1"/>
    <dgm:cxn modelId="{AF5E9EC3-2249-824B-88CE-E2DA2EB0EF5B}" type="presParOf" srcId="{4C7746CA-9B5C-2D4B-A2C6-7E6E3CCED449}" destId="{72B89F07-B95E-E947-9DD4-847BDA934221}" srcOrd="2" destOrd="0" presId="urn:microsoft.com/office/officeart/2005/8/layout/process1"/>
    <dgm:cxn modelId="{0DD80E1C-2449-2940-B4CB-17B46C29E420}" type="presParOf" srcId="{4C7746CA-9B5C-2D4B-A2C6-7E6E3CCED449}" destId="{F9165ABF-FA37-4F49-9082-FC750EB72077}" srcOrd="3" destOrd="0" presId="urn:microsoft.com/office/officeart/2005/8/layout/process1"/>
    <dgm:cxn modelId="{9947D3A2-8885-F94B-8E6C-AB40B9D8487A}" type="presParOf" srcId="{F9165ABF-FA37-4F49-9082-FC750EB72077}" destId="{9E105B36-5CFB-5A4E-A87C-39A19AE41BD8}" srcOrd="0" destOrd="0" presId="urn:microsoft.com/office/officeart/2005/8/layout/process1"/>
    <dgm:cxn modelId="{F9090035-AB8F-3043-8451-9891E87EFDC1}" type="presParOf" srcId="{4C7746CA-9B5C-2D4B-A2C6-7E6E3CCED449}" destId="{33A9DBB5-8BF2-3847-ABE1-37AA076037D9}" srcOrd="4" destOrd="0" presId="urn:microsoft.com/office/officeart/2005/8/layout/process1"/>
    <dgm:cxn modelId="{AD988E29-B2DA-014B-BAE7-3B0B1ECA8BFD}" type="presParOf" srcId="{4C7746CA-9B5C-2D4B-A2C6-7E6E3CCED449}" destId="{6286804C-FE5D-634B-92FE-5D47D9E2A2B7}" srcOrd="5" destOrd="0" presId="urn:microsoft.com/office/officeart/2005/8/layout/process1"/>
    <dgm:cxn modelId="{DCD84876-B3CD-1248-B9CB-CB0621C3E9BD}" type="presParOf" srcId="{6286804C-FE5D-634B-92FE-5D47D9E2A2B7}" destId="{0CDB2EC5-9ABB-454A-93A2-5B8B366E1EDC}" srcOrd="0" destOrd="0" presId="urn:microsoft.com/office/officeart/2005/8/layout/process1"/>
    <dgm:cxn modelId="{D81782F3-BBF9-0C4F-8715-3F8B447A73C1}" type="presParOf" srcId="{4C7746CA-9B5C-2D4B-A2C6-7E6E3CCED449}" destId="{3C283D11-425B-EB4C-9523-BBAC899D8ECC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8CD0CF-231E-254C-9314-4F627F1B5A46}">
      <dsp:nvSpPr>
        <dsp:cNvPr id="0" name=""/>
        <dsp:cNvSpPr/>
      </dsp:nvSpPr>
      <dsp:spPr>
        <a:xfrm>
          <a:off x="3971" y="1091366"/>
          <a:ext cx="1736229" cy="1188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Convention de réservation</a:t>
          </a:r>
        </a:p>
      </dsp:txBody>
      <dsp:txXfrm>
        <a:off x="38773" y="1126168"/>
        <a:ext cx="1666625" cy="1118627"/>
      </dsp:txXfrm>
    </dsp:sp>
    <dsp:sp modelId="{4D0E959C-57C0-6744-96CC-401C280BD05C}">
      <dsp:nvSpPr>
        <dsp:cNvPr id="0" name=""/>
        <dsp:cNvSpPr/>
      </dsp:nvSpPr>
      <dsp:spPr>
        <a:xfrm>
          <a:off x="1913823" y="1470190"/>
          <a:ext cx="368080" cy="4305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/>
        </a:p>
      </dsp:txBody>
      <dsp:txXfrm>
        <a:off x="1913823" y="1556307"/>
        <a:ext cx="257656" cy="258350"/>
      </dsp:txXfrm>
    </dsp:sp>
    <dsp:sp modelId="{72B89F07-B95E-E947-9DD4-847BDA934221}">
      <dsp:nvSpPr>
        <dsp:cNvPr id="0" name=""/>
        <dsp:cNvSpPr/>
      </dsp:nvSpPr>
      <dsp:spPr>
        <a:xfrm>
          <a:off x="2434691" y="1091366"/>
          <a:ext cx="1736229" cy="1188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Acte authentique et documents contractuels</a:t>
          </a:r>
        </a:p>
      </dsp:txBody>
      <dsp:txXfrm>
        <a:off x="2469493" y="1126168"/>
        <a:ext cx="1666625" cy="1118627"/>
      </dsp:txXfrm>
    </dsp:sp>
    <dsp:sp modelId="{F9165ABF-FA37-4F49-9082-FC750EB72077}">
      <dsp:nvSpPr>
        <dsp:cNvPr id="0" name=""/>
        <dsp:cNvSpPr/>
      </dsp:nvSpPr>
      <dsp:spPr>
        <a:xfrm>
          <a:off x="4344544" y="1470190"/>
          <a:ext cx="368080" cy="4305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/>
        </a:p>
      </dsp:txBody>
      <dsp:txXfrm>
        <a:off x="4344544" y="1556307"/>
        <a:ext cx="257656" cy="258350"/>
      </dsp:txXfrm>
    </dsp:sp>
    <dsp:sp modelId="{33A9DBB5-8BF2-3847-ABE1-37AA076037D9}">
      <dsp:nvSpPr>
        <dsp:cNvPr id="0" name=""/>
        <dsp:cNvSpPr/>
      </dsp:nvSpPr>
      <dsp:spPr>
        <a:xfrm>
          <a:off x="4865412" y="1091366"/>
          <a:ext cx="1736229" cy="1188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Construction du bâtiment</a:t>
          </a:r>
        </a:p>
      </dsp:txBody>
      <dsp:txXfrm>
        <a:off x="4900214" y="1126168"/>
        <a:ext cx="1666625" cy="1118627"/>
      </dsp:txXfrm>
    </dsp:sp>
    <dsp:sp modelId="{6286804C-FE5D-634B-92FE-5D47D9E2A2B7}">
      <dsp:nvSpPr>
        <dsp:cNvPr id="0" name=""/>
        <dsp:cNvSpPr/>
      </dsp:nvSpPr>
      <dsp:spPr>
        <a:xfrm>
          <a:off x="6775264" y="1470190"/>
          <a:ext cx="368080" cy="4305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/>
        </a:p>
      </dsp:txBody>
      <dsp:txXfrm>
        <a:off x="6775264" y="1556307"/>
        <a:ext cx="257656" cy="258350"/>
      </dsp:txXfrm>
    </dsp:sp>
    <dsp:sp modelId="{3C283D11-425B-EB4C-9523-BBAC899D8ECC}">
      <dsp:nvSpPr>
        <dsp:cNvPr id="0" name=""/>
        <dsp:cNvSpPr/>
      </dsp:nvSpPr>
      <dsp:spPr>
        <a:xfrm>
          <a:off x="7296133" y="1091366"/>
          <a:ext cx="1736229" cy="1188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Remise des clés et entrée en jouissance</a:t>
          </a:r>
        </a:p>
      </dsp:txBody>
      <dsp:txXfrm>
        <a:off x="7330935" y="1126168"/>
        <a:ext cx="1666625" cy="1118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D604ACFA-4BF6-47AD-9C0E-CB3A4682896A}" type="datetimeFigureOut">
              <a:rPr lang="fr-CH" smtClean="0"/>
              <a:t>30.04.22</a:t>
            </a:fld>
            <a:endParaRPr lang="fr-CH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fr-CH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1" y="4776788"/>
            <a:ext cx="5438775" cy="3908425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46BC5CA8-38BC-41E3-88ED-4F712E2BA94E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64725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896A-234E-4FD4-AD53-3D73FDC6983A}" type="datetime1">
              <a:rPr lang="fr-CH" smtClean="0"/>
              <a:t>30.04.22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5D61D41-4EDE-4D90-8037-42C48D35E52B}" type="slidenum">
              <a:rPr lang="fr-CH" smtClean="0"/>
              <a:t>‹N°›</a:t>
            </a:fld>
            <a:endParaRPr lang="fr-CH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87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87B7-CBEC-4D2C-B207-9D3E52CDD2DE}" type="datetime1">
              <a:rPr lang="fr-CH" smtClean="0"/>
              <a:t>30.04.22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1D41-4EDE-4D90-8037-42C48D35E52B}" type="slidenum">
              <a:rPr lang="fr-CH" smtClean="0"/>
              <a:t>‹N°›</a:t>
            </a:fld>
            <a:endParaRPr lang="fr-CH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14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3A75-9252-4B3A-9272-200D70BBE352}" type="datetime1">
              <a:rPr lang="fr-CH" smtClean="0"/>
              <a:t>30.04.22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1D41-4EDE-4D90-8037-42C48D35E52B}" type="slidenum">
              <a:rPr lang="fr-CH" smtClean="0"/>
              <a:t>‹N°›</a:t>
            </a:fld>
            <a:endParaRPr lang="fr-CH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97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EFB3-4F82-4B7E-A784-CB3308790E63}" type="datetime1">
              <a:rPr lang="fr-CH" smtClean="0"/>
              <a:t>30.04.22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1D41-4EDE-4D90-8037-42C48D35E52B}" type="slidenum">
              <a:rPr lang="fr-CH" smtClean="0"/>
              <a:t>‹N°›</a:t>
            </a:fld>
            <a:endParaRPr lang="fr-CH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18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3E30-D4C5-44A6-A9C7-FE9D3652F603}" type="datetime1">
              <a:rPr lang="fr-CH" smtClean="0"/>
              <a:t>30.04.22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1D41-4EDE-4D90-8037-42C48D35E52B}" type="slidenum">
              <a:rPr lang="fr-CH" smtClean="0"/>
              <a:t>‹N°›</a:t>
            </a:fld>
            <a:endParaRPr lang="fr-CH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79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7F05-A392-40A0-9F48-1724568948C5}" type="datetime1">
              <a:rPr lang="fr-CH" smtClean="0"/>
              <a:t>30.04.22</a:t>
            </a:fld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1D41-4EDE-4D90-8037-42C48D35E52B}" type="slidenum">
              <a:rPr lang="fr-CH" smtClean="0"/>
              <a:t>‹N°›</a:t>
            </a:fld>
            <a:endParaRPr lang="fr-CH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91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0A8E-58A5-446B-9039-A5279814FAE6}" type="datetime1">
              <a:rPr lang="fr-CH" smtClean="0"/>
              <a:t>30.04.22</a:t>
            </a:fld>
            <a:endParaRPr lang="fr-C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1D41-4EDE-4D90-8037-42C48D35E52B}" type="slidenum">
              <a:rPr lang="fr-CH" smtClean="0"/>
              <a:t>‹N°›</a:t>
            </a:fld>
            <a:endParaRPr lang="fr-CH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9733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B275-BDEA-4BB0-B7A7-AFF4CBC613F4}" type="datetime1">
              <a:rPr lang="fr-CH" smtClean="0"/>
              <a:t>30.04.22</a:t>
            </a:fld>
            <a:endParaRPr lang="fr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1D41-4EDE-4D90-8037-42C48D35E52B}" type="slidenum">
              <a:rPr lang="fr-CH" smtClean="0"/>
              <a:t>‹N°›</a:t>
            </a:fld>
            <a:endParaRPr lang="fr-CH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1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02FA-F403-4606-89F9-D2F9280221F6}" type="datetime1">
              <a:rPr lang="fr-CH" smtClean="0"/>
              <a:t>30.04.22</a:t>
            </a:fld>
            <a:endParaRPr lang="fr-C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1D41-4EDE-4D90-8037-42C48D35E52B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9123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07CB5-EBDB-4D69-8875-0C8BA0ED59F0}" type="datetime1">
              <a:rPr lang="fr-CH" smtClean="0"/>
              <a:t>30.04.22</a:t>
            </a:fld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1D41-4EDE-4D90-8037-42C48D35E52B}" type="slidenum">
              <a:rPr lang="fr-CH" smtClean="0"/>
              <a:t>‹N°›</a:t>
            </a:fld>
            <a:endParaRPr lang="fr-CH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63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59EF520-41BF-4992-B518-C16B2C67384F}" type="datetime1">
              <a:rPr lang="fr-CH" smtClean="0"/>
              <a:t>30.04.22</a:t>
            </a:fld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1D41-4EDE-4D90-8037-42C48D35E52B}" type="slidenum">
              <a:rPr lang="fr-CH" smtClean="0"/>
              <a:t>‹N°›</a:t>
            </a:fld>
            <a:endParaRPr lang="fr-CH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15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C0A8E-58A5-446B-9039-A5279814FAE6}" type="datetime1">
              <a:rPr lang="fr-CH" smtClean="0"/>
              <a:t>30.04.22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5D61D41-4EDE-4D90-8037-42C48D35E52B}" type="slidenum">
              <a:rPr lang="fr-CH" smtClean="0"/>
              <a:t>‹N°›</a:t>
            </a:fld>
            <a:endParaRPr lang="fr-CH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25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17/06/relationships/model3d" Target="../media/model3d1.glb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B7997-7249-4596-B138-5BFE516DF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2827" y="2199366"/>
            <a:ext cx="6876000" cy="972000"/>
          </a:xfrm>
        </p:spPr>
        <p:txBody>
          <a:bodyPr>
            <a:normAutofit fontScale="90000"/>
          </a:bodyPr>
          <a:lstStyle/>
          <a:p>
            <a:pPr algn="ctr"/>
            <a:r>
              <a:rPr lang="fr-CH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Acquisition et vente sur plan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00CE841-E899-4764-A01C-FF29F6A76B27}"/>
              </a:ext>
            </a:extLst>
          </p:cNvPr>
          <p:cNvSpPr txBox="1">
            <a:spLocks/>
          </p:cNvSpPr>
          <p:nvPr/>
        </p:nvSpPr>
        <p:spPr>
          <a:xfrm>
            <a:off x="2987556" y="3588559"/>
            <a:ext cx="6876000" cy="244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>
                <a:solidFill>
                  <a:srgbClr val="C00000"/>
                </a:solidFill>
                <a:ea typeface="+mj-ea"/>
                <a:cs typeface="+mj-cs"/>
              </a:defRPr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r>
              <a:rPr lang="fr-FR" sz="1800" dirty="0">
                <a:solidFill>
                  <a:schemeClr val="accent1">
                    <a:lumMod val="50000"/>
                  </a:schemeClr>
                </a:solidFill>
              </a:rPr>
              <a:t>Christopher De Sousa</a:t>
            </a:r>
            <a:br>
              <a:rPr lang="fr-FR" sz="1800" dirty="0"/>
            </a:br>
            <a:r>
              <a:rPr lang="fr-FR" sz="1800" b="0" dirty="0">
                <a:solidFill>
                  <a:schemeClr val="accent1">
                    <a:lumMod val="75000"/>
                  </a:schemeClr>
                </a:solidFill>
              </a:rPr>
              <a:t>Avocat-Notaire / CAS en fiscalité des PME</a:t>
            </a:r>
          </a:p>
          <a:p>
            <a:endParaRPr lang="fr-FR" sz="1800" b="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1800" b="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1800" b="0" dirty="0">
                <a:solidFill>
                  <a:schemeClr val="accent1">
                    <a:lumMod val="75000"/>
                  </a:schemeClr>
                </a:solidFill>
              </a:rPr>
              <a:t>Salon de l’immobilier neuchâtelois (SINE) – 10</a:t>
            </a:r>
            <a:r>
              <a:rPr lang="fr-FR" sz="1800" b="0" baseline="30000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fr-FR" sz="1800" b="0" dirty="0">
                <a:solidFill>
                  <a:schemeClr val="accent1">
                    <a:lumMod val="75000"/>
                  </a:schemeClr>
                </a:solidFill>
              </a:rPr>
              <a:t> édition</a:t>
            </a:r>
          </a:p>
          <a:p>
            <a:r>
              <a:rPr lang="fr-FR" sz="1800" b="0" dirty="0">
                <a:solidFill>
                  <a:schemeClr val="accent1">
                    <a:lumMod val="75000"/>
                  </a:schemeClr>
                </a:solidFill>
              </a:rPr>
              <a:t>30 avril 2022</a:t>
            </a:r>
            <a:endParaRPr lang="fr-CH" sz="1800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C15EA582-0FCE-42FF-8FBC-CA25A6982B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556" y="0"/>
            <a:ext cx="3135600" cy="84280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2DED884-00E0-4715-B00D-4B903388EC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770" y="0"/>
            <a:ext cx="3135326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961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B7997-7249-4596-B138-5BFE516DF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8605"/>
            <a:ext cx="9144000" cy="634088"/>
          </a:xfrm>
        </p:spPr>
        <p:txBody>
          <a:bodyPr>
            <a:normAutofit fontScale="90000"/>
          </a:bodyPr>
          <a:lstStyle/>
          <a:p>
            <a:pPr algn="ctr"/>
            <a:r>
              <a:rPr lang="fr-CH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Construction du bâtiment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CAC5FF-AB94-4E9B-8DD6-0299BB605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913" y="1228726"/>
            <a:ext cx="9850212" cy="2200274"/>
          </a:xfrm>
        </p:spPr>
        <p:txBody>
          <a:bodyPr>
            <a:normAutofit fontScale="85000" lnSpcReduction="20000"/>
          </a:bodyPr>
          <a:lstStyle/>
          <a:p>
            <a:pPr marL="400050" indent="-400050" algn="just">
              <a:buFont typeface="Wingdings" pitchFamily="2" charset="2"/>
              <a:buChar char="q"/>
            </a:pPr>
            <a:r>
              <a:rPr lang="fr-CH" sz="1800" b="1" dirty="0">
                <a:solidFill>
                  <a:srgbClr val="C00000"/>
                </a:solidFill>
                <a:ea typeface="+mj-ea"/>
                <a:cs typeface="+mj-cs"/>
              </a:rPr>
              <a:t>Comportement actif et passif de l’acquéreur</a:t>
            </a:r>
          </a:p>
          <a:p>
            <a:pPr marL="857250" lvl="1" indent="-400050" algn="just">
              <a:buFont typeface="Wingdings" pitchFamily="2" charset="2"/>
              <a:buChar char="q"/>
            </a:pPr>
            <a:endParaRPr lang="fr-CH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857250" lvl="1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Construction assurée par l’entrepreneur (-)</a:t>
            </a:r>
          </a:p>
          <a:p>
            <a:pPr marL="1314450" lvl="2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Achat « clé en main »</a:t>
            </a:r>
          </a:p>
          <a:p>
            <a:pPr lvl="1" algn="just"/>
            <a:endParaRPr lang="fr-CH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857250" lvl="1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Personnalisation de l’aménagement intérieur (+)</a:t>
            </a:r>
          </a:p>
          <a:p>
            <a:pPr marL="1314450" lvl="2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Visite des fournisseurs, choix des équipements et des matériaux</a:t>
            </a:r>
          </a:p>
          <a:p>
            <a:pPr lvl="1" algn="just"/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E44F46-5E33-4F78-805F-9E90EFC56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890" y="5229691"/>
            <a:ext cx="3296110" cy="88594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AF1C7EC-0791-493C-9E25-95D76C228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9" y="4999274"/>
            <a:ext cx="3135326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64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B7997-7249-4596-B138-5BFE516DF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8605"/>
            <a:ext cx="9144000" cy="634088"/>
          </a:xfrm>
        </p:spPr>
        <p:txBody>
          <a:bodyPr>
            <a:normAutofit fontScale="90000"/>
          </a:bodyPr>
          <a:lstStyle/>
          <a:p>
            <a:pPr algn="ctr"/>
            <a:r>
              <a:rPr lang="fr-CH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Remise de l’ouvrage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CAC5FF-AB94-4E9B-8DD6-0299BB605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913" y="1228726"/>
            <a:ext cx="9850212" cy="2200274"/>
          </a:xfrm>
        </p:spPr>
        <p:txBody>
          <a:bodyPr>
            <a:normAutofit/>
          </a:bodyPr>
          <a:lstStyle/>
          <a:p>
            <a:pPr marL="400050" indent="-400050" algn="just">
              <a:buFont typeface="Wingdings" pitchFamily="2" charset="2"/>
              <a:buChar char="q"/>
            </a:pPr>
            <a:r>
              <a:rPr lang="fr-CH" sz="1800" b="1" dirty="0">
                <a:solidFill>
                  <a:srgbClr val="C00000"/>
                </a:solidFill>
                <a:ea typeface="+mj-ea"/>
                <a:cs typeface="+mj-cs"/>
              </a:rPr>
              <a:t>Procès-verbaux de réception de l’ouvrage</a:t>
            </a:r>
          </a:p>
          <a:p>
            <a:pPr marL="400050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Obligation de Contrôle </a:t>
            </a: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400050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Liste des artisans et entrepreneurs</a:t>
            </a:r>
          </a:p>
          <a:p>
            <a:pPr marL="400050" indent="-400050" algn="just">
              <a:buFont typeface="Wingdings" pitchFamily="2" charset="2"/>
              <a:buChar char="q"/>
            </a:pPr>
            <a:endParaRPr lang="fr-CH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400050" indent="-400050" algn="just">
              <a:buFont typeface="Wingdings" pitchFamily="2" charset="2"/>
              <a:buChar char="q"/>
            </a:pP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400050" indent="-400050" algn="just">
              <a:buFont typeface="Wingdings" pitchFamily="2" charset="2"/>
              <a:buChar char="q"/>
            </a:pP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  <a:p>
            <a:pPr lvl="1" algn="just"/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E44F46-5E33-4F78-805F-9E90EFC56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890" y="5229691"/>
            <a:ext cx="3296110" cy="88594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AF1C7EC-0791-493C-9E25-95D76C228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9" y="4999274"/>
            <a:ext cx="3135326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932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4CAC5FF-AB94-4E9B-8DD6-0299BB605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3152" y="2910592"/>
            <a:ext cx="9344024" cy="140829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r-CH" sz="28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III. Avantages / inconvénients / Risques</a:t>
            </a:r>
            <a:endParaRPr lang="fr-CH" sz="1800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E44F46-5E33-4F78-805F-9E90EFC56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676" y="5186713"/>
            <a:ext cx="3296110" cy="88594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70A95219-14C3-4F38-B50E-270059F0C9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9688"/>
            <a:ext cx="3135326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203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B7997-7249-4596-B138-5BFE516DF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8605"/>
            <a:ext cx="9144000" cy="634088"/>
          </a:xfrm>
        </p:spPr>
        <p:txBody>
          <a:bodyPr>
            <a:normAutofit fontScale="90000"/>
          </a:bodyPr>
          <a:lstStyle/>
          <a:p>
            <a:pPr algn="ctr"/>
            <a:r>
              <a:rPr lang="fr-CH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Avantages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CAC5FF-AB94-4E9B-8DD6-0299BB605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913" y="1228726"/>
            <a:ext cx="9850212" cy="2200274"/>
          </a:xfrm>
        </p:spPr>
        <p:txBody>
          <a:bodyPr>
            <a:normAutofit lnSpcReduction="10000"/>
          </a:bodyPr>
          <a:lstStyle/>
          <a:p>
            <a:pPr marL="400050" indent="-400050" algn="just">
              <a:buFont typeface="Wingdings" pitchFamily="2" charset="2"/>
              <a:buChar char="q"/>
            </a:pPr>
            <a:r>
              <a:rPr lang="fr-CH" sz="1800" b="1" dirty="0">
                <a:solidFill>
                  <a:srgbClr val="C00000"/>
                </a:solidFill>
                <a:ea typeface="+mj-ea"/>
                <a:cs typeface="+mj-cs"/>
              </a:rPr>
              <a:t>Logement neuf, conforme aux dernières normes techniques et environnementales</a:t>
            </a:r>
          </a:p>
          <a:p>
            <a:pPr marL="400050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Aménagement intérieur </a:t>
            </a:r>
            <a:r>
              <a:rPr lang="fr-CH" b="1" u="sng" dirty="0">
                <a:solidFill>
                  <a:srgbClr val="C00000"/>
                </a:solidFill>
                <a:ea typeface="+mj-ea"/>
                <a:cs typeface="+mj-cs"/>
              </a:rPr>
              <a:t>personnalisé</a:t>
            </a:r>
            <a:endParaRPr lang="fr-CH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400050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Garanties de construction (Mais          ) </a:t>
            </a:r>
          </a:p>
          <a:p>
            <a:pPr marL="400050" indent="-400050" algn="just">
              <a:buFont typeface="Wingdings" pitchFamily="2" charset="2"/>
              <a:buChar char="q"/>
            </a:pPr>
            <a:r>
              <a:rPr lang="fr-CH" sz="1800" b="1" dirty="0">
                <a:solidFill>
                  <a:srgbClr val="C00000"/>
                </a:solidFill>
                <a:ea typeface="+mj-ea"/>
                <a:cs typeface="+mj-cs"/>
              </a:rPr>
              <a:t>Aucuns travaux à court et moyen terme</a:t>
            </a:r>
          </a:p>
          <a:p>
            <a:pPr marL="400050" indent="-400050" algn="l">
              <a:buFont typeface="Wingdings" pitchFamily="2" charset="2"/>
              <a:buChar char="q"/>
            </a:pP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400050" indent="-400050" algn="l">
              <a:buAutoNum type="romanUcPeriod"/>
            </a:pP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E44F46-5E33-4F78-805F-9E90EFC56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890" y="5229691"/>
            <a:ext cx="3296110" cy="88594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AF1C7EC-0791-493C-9E25-95D76C228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9" y="4999274"/>
            <a:ext cx="3135326" cy="1260000"/>
          </a:xfrm>
          <a:prstGeom prst="rect">
            <a:avLst/>
          </a:prstGeom>
        </p:spPr>
      </p:pic>
      <p:pic>
        <p:nvPicPr>
          <p:cNvPr id="10" name="Graphique 9" descr="Explosion">
            <a:extLst>
              <a:ext uri="{FF2B5EF4-FFF2-40B4-BE49-F238E27FC236}">
                <a16:creationId xmlns:a16="http://schemas.microsoft.com/office/drawing/2014/main" id="{F3101F68-B0DE-47EB-DAD5-5563249D94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05517" y="2328863"/>
            <a:ext cx="518615" cy="518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369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B7997-7249-4596-B138-5BFE516DF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8605"/>
            <a:ext cx="9144000" cy="634088"/>
          </a:xfrm>
        </p:spPr>
        <p:txBody>
          <a:bodyPr>
            <a:normAutofit fontScale="90000"/>
          </a:bodyPr>
          <a:lstStyle/>
          <a:p>
            <a:pPr algn="ctr"/>
            <a:r>
              <a:rPr lang="fr-CH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Inconvénients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CAC5FF-AB94-4E9B-8DD6-0299BB605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913" y="1228726"/>
            <a:ext cx="9850212" cy="2200274"/>
          </a:xfrm>
        </p:spPr>
        <p:txBody>
          <a:bodyPr>
            <a:normAutofit/>
          </a:bodyPr>
          <a:lstStyle/>
          <a:p>
            <a:pPr marL="400050" indent="-400050" algn="just">
              <a:buFont typeface="Wingdings" pitchFamily="2" charset="2"/>
              <a:buChar char="q"/>
            </a:pPr>
            <a:r>
              <a:rPr lang="fr-CH" sz="1800" b="1" dirty="0">
                <a:solidFill>
                  <a:srgbClr val="C00000"/>
                </a:solidFill>
                <a:ea typeface="+mj-ea"/>
                <a:cs typeface="+mj-cs"/>
              </a:rPr>
              <a:t>Durée de la construction</a:t>
            </a:r>
          </a:p>
          <a:p>
            <a:pPr marL="400050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Difficultés de projection</a:t>
            </a: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400050" indent="-400050" algn="just">
              <a:buFont typeface="Wingdings" pitchFamily="2" charset="2"/>
              <a:buChar char="q"/>
            </a:pPr>
            <a:r>
              <a:rPr lang="fr-CH" sz="1800" b="1" dirty="0">
                <a:solidFill>
                  <a:srgbClr val="C00000"/>
                </a:solidFill>
                <a:ea typeface="+mj-ea"/>
                <a:cs typeface="+mj-cs"/>
              </a:rPr>
              <a:t>Liberté et maîtrise de la construction « relative » </a:t>
            </a:r>
          </a:p>
          <a:p>
            <a:pPr marL="400050" indent="-400050" algn="l">
              <a:buAutoNum type="romanUcPeriod"/>
            </a:pP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E44F46-5E33-4F78-805F-9E90EFC56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890" y="5229691"/>
            <a:ext cx="3296110" cy="88594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AF1C7EC-0791-493C-9E25-95D76C228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9" y="4999274"/>
            <a:ext cx="3135326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367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B7997-7249-4596-B138-5BFE516DF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8605"/>
            <a:ext cx="9144000" cy="634088"/>
          </a:xfrm>
        </p:spPr>
        <p:txBody>
          <a:bodyPr>
            <a:normAutofit fontScale="90000"/>
          </a:bodyPr>
          <a:lstStyle/>
          <a:p>
            <a:pPr algn="ctr"/>
            <a:r>
              <a:rPr lang="fr-CH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Risques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CAC5FF-AB94-4E9B-8DD6-0299BB605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913" y="1228726"/>
            <a:ext cx="9850212" cy="3770548"/>
          </a:xfrm>
        </p:spPr>
        <p:txBody>
          <a:bodyPr>
            <a:normAutofit fontScale="92500" lnSpcReduction="20000"/>
          </a:bodyPr>
          <a:lstStyle/>
          <a:p>
            <a:pPr marL="400050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Droits de garanties</a:t>
            </a:r>
          </a:p>
          <a:p>
            <a:pPr marL="857250" lvl="1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Cession du droit à la réparation et à des dommages-intérêts </a:t>
            </a:r>
            <a:r>
              <a:rPr lang="fr-CH" b="1" u="sng" dirty="0">
                <a:solidFill>
                  <a:srgbClr val="C00000"/>
                </a:solidFill>
                <a:ea typeface="+mj-ea"/>
                <a:cs typeface="+mj-cs"/>
              </a:rPr>
              <a:t>uniquement</a:t>
            </a:r>
          </a:p>
          <a:p>
            <a:pPr marL="857250" lvl="1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Défauts sur les parties communes ?</a:t>
            </a:r>
          </a:p>
          <a:p>
            <a:pPr marL="857250" lvl="1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Garantie de 2 ou 5 ans ? </a:t>
            </a:r>
          </a:p>
          <a:p>
            <a:pPr marL="857250" lvl="1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Délais : Dies a quo ?</a:t>
            </a:r>
          </a:p>
          <a:p>
            <a:pPr marL="857250" lvl="1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Obligation de contrôle / Avis immédiat !</a:t>
            </a:r>
          </a:p>
          <a:p>
            <a:pPr marL="857250" lvl="1" indent="-400050" algn="just">
              <a:buFont typeface="Wingdings" pitchFamily="2" charset="2"/>
              <a:buChar char="q"/>
            </a:pPr>
            <a:endParaRPr lang="fr-CH" b="1" dirty="0">
              <a:solidFill>
                <a:srgbClr val="C00000"/>
              </a:solidFill>
              <a:ea typeface="+mj-ea"/>
              <a:cs typeface="+mj-cs"/>
            </a:endParaRPr>
          </a:p>
          <a:p>
            <a:pPr lvl="1" algn="just"/>
            <a:endParaRPr lang="fr-CH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400050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Prix « forfaitaire » </a:t>
            </a:r>
          </a:p>
          <a:p>
            <a:pPr marL="857250" lvl="1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Budgets alloués</a:t>
            </a:r>
          </a:p>
          <a:p>
            <a:pPr marL="857250" lvl="1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Plus-values / Moins-values (Prévoir une marge !)</a:t>
            </a:r>
          </a:p>
          <a:p>
            <a:pPr lvl="2" algn="just"/>
            <a:endParaRPr lang="fr-CH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400050" indent="-400050" algn="l">
              <a:buAutoNum type="romanUcPeriod"/>
            </a:pP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E44F46-5E33-4F78-805F-9E90EFC56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890" y="5229691"/>
            <a:ext cx="3296110" cy="88594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AF1C7EC-0791-493C-9E25-95D76C228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9" y="4999274"/>
            <a:ext cx="3135326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723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B7997-7249-4596-B138-5BFE516DF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8605"/>
            <a:ext cx="9144000" cy="634088"/>
          </a:xfrm>
        </p:spPr>
        <p:txBody>
          <a:bodyPr>
            <a:normAutofit fontScale="90000"/>
          </a:bodyPr>
          <a:lstStyle/>
          <a:p>
            <a:pPr algn="ctr"/>
            <a:r>
              <a:rPr lang="fr-CH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Descriptif de construction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CAC5FF-AB94-4E9B-8DD6-0299BB605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913" y="1228726"/>
            <a:ext cx="9850212" cy="2200274"/>
          </a:xfrm>
        </p:spPr>
        <p:txBody>
          <a:bodyPr>
            <a:normAutofit/>
          </a:bodyPr>
          <a:lstStyle/>
          <a:p>
            <a:pPr marL="400050" indent="-400050" algn="l">
              <a:buAutoNum type="romanUcPeriod"/>
            </a:pP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400050" indent="-400050" algn="l">
              <a:buAutoNum type="romanUcPeriod"/>
            </a:pP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E44F46-5E33-4F78-805F-9E90EFC56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890" y="5229691"/>
            <a:ext cx="3296110" cy="88594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AF1C7EC-0791-493C-9E25-95D76C228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9" y="4999274"/>
            <a:ext cx="3135326" cy="126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F97D20A-8408-44C0-8FD2-BCC9574E21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11657"/>
            <a:ext cx="9578196" cy="393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050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4CAC5FF-AB94-4E9B-8DD6-0299BB605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8865" y="2868083"/>
            <a:ext cx="9344024" cy="140829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r-CH" sz="28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IV. Conclusion</a:t>
            </a:r>
            <a:endParaRPr lang="fr-CH" sz="1800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E44F46-5E33-4F78-805F-9E90EFC56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676" y="5186713"/>
            <a:ext cx="3296110" cy="88594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70A95219-14C3-4F38-B50E-270059F0C9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9688"/>
            <a:ext cx="3135326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279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B7997-7249-4596-B138-5BFE516DF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8605"/>
            <a:ext cx="9144000" cy="634088"/>
          </a:xfrm>
        </p:spPr>
        <p:txBody>
          <a:bodyPr>
            <a:normAutofit fontScale="90000"/>
          </a:bodyPr>
          <a:lstStyle/>
          <a:p>
            <a:pPr algn="ctr"/>
            <a:r>
              <a:rPr lang="fr-CH" sz="44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Reminder</a:t>
            </a:r>
            <a:r>
              <a:rPr lang="fr-CH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CAC5FF-AB94-4E9B-8DD6-0299BB605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913" y="1228726"/>
            <a:ext cx="9850212" cy="3770548"/>
          </a:xfrm>
        </p:spPr>
        <p:txBody>
          <a:bodyPr>
            <a:normAutofit/>
          </a:bodyPr>
          <a:lstStyle/>
          <a:p>
            <a:pPr marL="400050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Réservation Ne vaut pas acquisition</a:t>
            </a:r>
          </a:p>
          <a:p>
            <a:pPr marL="400050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Ne signer aucun document avant de l’avoir lu et compris intégralement</a:t>
            </a:r>
          </a:p>
          <a:p>
            <a:pPr marL="400050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Ne pas hésiter a s’entourer de professionnels </a:t>
            </a:r>
          </a:p>
          <a:p>
            <a:pPr marL="400050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Attention aux budgets alloués !</a:t>
            </a:r>
          </a:p>
          <a:p>
            <a:pPr algn="just"/>
            <a:endParaRPr lang="fr-CH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400050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En cas de défauts, avis immédiat !</a:t>
            </a:r>
          </a:p>
          <a:p>
            <a:pPr marL="400050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PPE :  règlement d’administration et acte constitutif</a:t>
            </a:r>
          </a:p>
          <a:p>
            <a:pPr marL="400050" indent="-400050" algn="just">
              <a:buFont typeface="Wingdings" pitchFamily="2" charset="2"/>
              <a:buChar char="q"/>
            </a:pPr>
            <a:endParaRPr lang="fr-CH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857250" lvl="1" indent="-400050" algn="just">
              <a:buFont typeface="Wingdings" pitchFamily="2" charset="2"/>
              <a:buChar char="q"/>
            </a:pPr>
            <a:endParaRPr lang="fr-CH" b="1" dirty="0">
              <a:solidFill>
                <a:srgbClr val="C00000"/>
              </a:solidFill>
              <a:ea typeface="+mj-ea"/>
              <a:cs typeface="+mj-cs"/>
            </a:endParaRPr>
          </a:p>
          <a:p>
            <a:pPr lvl="2" algn="just"/>
            <a:endParaRPr lang="fr-CH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400050" indent="-400050" algn="l">
              <a:buAutoNum type="romanUcPeriod"/>
            </a:pP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E44F46-5E33-4F78-805F-9E90EFC56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890" y="5229691"/>
            <a:ext cx="3296110" cy="88594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AF1C7EC-0791-493C-9E25-95D76C228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9" y="4999274"/>
            <a:ext cx="3135326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325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B7997-7249-4596-B138-5BFE516DF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8605"/>
            <a:ext cx="9144000" cy="634088"/>
          </a:xfrm>
        </p:spPr>
        <p:txBody>
          <a:bodyPr>
            <a:normAutofit fontScale="90000"/>
          </a:bodyPr>
          <a:lstStyle/>
          <a:p>
            <a:pPr algn="ctr"/>
            <a:r>
              <a:rPr lang="fr-CH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Conclusion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CAC5FF-AB94-4E9B-8DD6-0299BB605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913" y="1228726"/>
            <a:ext cx="9850212" cy="3014662"/>
          </a:xfrm>
        </p:spPr>
        <p:txBody>
          <a:bodyPr>
            <a:normAutofit fontScale="92500" lnSpcReduction="10000"/>
          </a:bodyPr>
          <a:lstStyle/>
          <a:p>
            <a:pPr algn="ctr"/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  <a:p>
            <a:pPr algn="ctr"/>
            <a:endParaRPr lang="fr-CH" b="1" dirty="0">
              <a:solidFill>
                <a:srgbClr val="C00000"/>
              </a:solidFill>
              <a:ea typeface="+mj-ea"/>
              <a:cs typeface="+mj-cs"/>
            </a:endParaRPr>
          </a:p>
          <a:p>
            <a:pPr algn="ctr"/>
            <a:r>
              <a:rPr lang="fr-CH" sz="1800" b="1" dirty="0">
                <a:solidFill>
                  <a:srgbClr val="C00000"/>
                </a:solidFill>
                <a:ea typeface="+mj-ea"/>
                <a:cs typeface="+mj-cs"/>
              </a:rPr>
              <a:t>« Si la base est solide, la maison est solide »</a:t>
            </a:r>
          </a:p>
          <a:p>
            <a:pPr algn="ctr"/>
            <a:endParaRPr lang="fr-CH" b="1" dirty="0">
              <a:solidFill>
                <a:srgbClr val="C00000"/>
              </a:solidFill>
              <a:ea typeface="+mj-ea"/>
              <a:cs typeface="+mj-cs"/>
            </a:endParaRPr>
          </a:p>
          <a:p>
            <a:pPr algn="ctr"/>
            <a:endParaRPr lang="fr-CH" b="1" dirty="0">
              <a:solidFill>
                <a:srgbClr val="C00000"/>
              </a:solidFill>
              <a:ea typeface="+mj-ea"/>
              <a:cs typeface="+mj-cs"/>
            </a:endParaRPr>
          </a:p>
          <a:p>
            <a:pPr algn="ctr"/>
            <a:endParaRPr lang="fr-CH" b="1" dirty="0">
              <a:solidFill>
                <a:srgbClr val="C00000"/>
              </a:solidFill>
              <a:ea typeface="+mj-ea"/>
              <a:cs typeface="+mj-cs"/>
            </a:endParaRPr>
          </a:p>
          <a:p>
            <a:pPr algn="ctr"/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(Proverbe chinois)</a:t>
            </a: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400050" indent="-400050" algn="l">
              <a:buAutoNum type="romanUcPeriod"/>
            </a:pP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E44F46-5E33-4F78-805F-9E90EFC56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890" y="5229691"/>
            <a:ext cx="3296110" cy="88594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AF1C7EC-0791-493C-9E25-95D76C228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9" y="4999274"/>
            <a:ext cx="3135326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278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B7997-7249-4596-B138-5BFE516DF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8605"/>
            <a:ext cx="9144000" cy="634088"/>
          </a:xfrm>
        </p:spPr>
        <p:txBody>
          <a:bodyPr>
            <a:normAutofit fontScale="90000"/>
          </a:bodyPr>
          <a:lstStyle/>
          <a:p>
            <a:pPr algn="ctr"/>
            <a:r>
              <a:rPr lang="fr-CH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Sommaire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CAC5FF-AB94-4E9B-8DD6-0299BB605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913" y="1228726"/>
            <a:ext cx="9850212" cy="2200274"/>
          </a:xfrm>
        </p:spPr>
        <p:txBody>
          <a:bodyPr>
            <a:normAutofit/>
          </a:bodyPr>
          <a:lstStyle/>
          <a:p>
            <a:pPr marL="400050" indent="-400050" algn="just">
              <a:buAutoNum type="romanUcPeriod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Acquisition et vente sur plan : quésaco ?</a:t>
            </a:r>
          </a:p>
          <a:p>
            <a:pPr marL="400050" indent="-400050" algn="just">
              <a:buAutoNum type="romanUcPeriod"/>
            </a:pPr>
            <a:r>
              <a:rPr lang="fr-CH" sz="1800" b="1" dirty="0">
                <a:solidFill>
                  <a:srgbClr val="C00000"/>
                </a:solidFill>
                <a:ea typeface="+mj-ea"/>
                <a:cs typeface="+mj-cs"/>
              </a:rPr>
              <a:t>De la réservation à la remise des clés : le parcours du combattant</a:t>
            </a:r>
          </a:p>
          <a:p>
            <a:pPr marL="400050" indent="-400050" algn="just">
              <a:buAutoNum type="romanUcPeriod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Avantages / Inconvénients / Risques</a:t>
            </a:r>
          </a:p>
          <a:p>
            <a:pPr marL="400050" indent="-400050" algn="just">
              <a:buAutoNum type="romanUcPeriod"/>
            </a:pPr>
            <a:r>
              <a:rPr lang="fr-CH" sz="1800" b="1" dirty="0">
                <a:solidFill>
                  <a:srgbClr val="C00000"/>
                </a:solidFill>
                <a:ea typeface="+mj-ea"/>
                <a:cs typeface="+mj-cs"/>
              </a:rPr>
              <a:t>Conclusion</a:t>
            </a:r>
          </a:p>
          <a:p>
            <a:pPr marL="400050" indent="-400050" algn="l">
              <a:buAutoNum type="romanUcPeriod"/>
            </a:pP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E44F46-5E33-4F78-805F-9E90EFC56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890" y="5229691"/>
            <a:ext cx="3296110" cy="88594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AF1C7EC-0791-493C-9E25-95D76C228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9" y="4999274"/>
            <a:ext cx="3135326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301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B7997-7249-4596-B138-5BFE516DF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8605"/>
            <a:ext cx="9144000" cy="634088"/>
          </a:xfrm>
        </p:spPr>
        <p:txBody>
          <a:bodyPr>
            <a:normAutofit fontScale="90000"/>
          </a:bodyPr>
          <a:lstStyle/>
          <a:p>
            <a:pPr algn="ctr"/>
            <a:r>
              <a:rPr lang="fr-CH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Prochaine conférence CNN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CAC5FF-AB94-4E9B-8DD6-0299BB605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913" y="1228726"/>
            <a:ext cx="9735912" cy="2200274"/>
          </a:xfrm>
        </p:spPr>
        <p:txBody>
          <a:bodyPr>
            <a:normAutofit/>
          </a:bodyPr>
          <a:lstStyle/>
          <a:p>
            <a:pPr algn="l"/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Sur quoi ? 		Les nouveautés en matière de droit successoral</a:t>
            </a:r>
          </a:p>
          <a:p>
            <a:pPr algn="l"/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Quand ?		Le jeudi 1</a:t>
            </a:r>
            <a:r>
              <a:rPr lang="fr-CH" b="1" baseline="30000" dirty="0">
                <a:solidFill>
                  <a:srgbClr val="C00000"/>
                </a:solidFill>
                <a:ea typeface="+mj-ea"/>
                <a:cs typeface="+mj-cs"/>
              </a:rPr>
              <a:t>er</a:t>
            </a: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 septembre 2022</a:t>
            </a:r>
          </a:p>
          <a:p>
            <a:pPr algn="l"/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Où ?			Au club 44, à la Chaux-de-Fonds</a:t>
            </a:r>
          </a:p>
          <a:p>
            <a:pPr algn="l"/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Pour qui ? 		Tout public !</a:t>
            </a:r>
          </a:p>
          <a:p>
            <a:pPr algn="l"/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400050" indent="-400050" algn="l">
              <a:buAutoNum type="romanUcPeriod"/>
            </a:pP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E44F46-5E33-4F78-805F-9E90EFC56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890" y="5229691"/>
            <a:ext cx="3296110" cy="88594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AF1C7EC-0791-493C-9E25-95D76C228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9" y="4999274"/>
            <a:ext cx="3135326" cy="1260000"/>
          </a:xfrm>
          <a:prstGeom prst="rect">
            <a:avLst/>
          </a:prstGeom>
        </p:spPr>
      </p:pic>
      <p:pic>
        <p:nvPicPr>
          <p:cNvPr id="1028" name="Picture 4" descr="SAVE THE DATE : 03/09/2020 - Accueil Champêtre - Pro">
            <a:extLst>
              <a:ext uri="{FF2B5EF4-FFF2-40B4-BE49-F238E27FC236}">
                <a16:creationId xmlns:a16="http://schemas.microsoft.com/office/drawing/2014/main" id="{79D2542A-4402-5E1B-98B7-025AE571AD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704" y="3872441"/>
            <a:ext cx="1530190" cy="180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421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B7997-7249-4596-B138-5BFE516DF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8605"/>
            <a:ext cx="9144000" cy="634088"/>
          </a:xfrm>
        </p:spPr>
        <p:txBody>
          <a:bodyPr>
            <a:normAutofit fontScale="90000"/>
          </a:bodyPr>
          <a:lstStyle/>
          <a:p>
            <a:pPr algn="ctr"/>
            <a:r>
              <a:rPr lang="fr-CH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Questions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E44F46-5E33-4F78-805F-9E90EFC56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890" y="5229691"/>
            <a:ext cx="3296110" cy="88594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AF1C7EC-0791-493C-9E25-95D76C228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9" y="4999274"/>
            <a:ext cx="3135326" cy="1260000"/>
          </a:xfrm>
          <a:prstGeom prst="rect">
            <a:avLst/>
          </a:prstGeom>
        </p:spPr>
      </p:pic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4" name="Modèle 3D 3" descr="Point d'interrogation">
                <a:extLst>
                  <a:ext uri="{FF2B5EF4-FFF2-40B4-BE49-F238E27FC236}">
                    <a16:creationId xmlns:a16="http://schemas.microsoft.com/office/drawing/2014/main" id="{8A6255BE-459B-2B8C-89BB-53296D8210BE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780630480"/>
                  </p:ext>
                </p:extLst>
              </p:nvPr>
            </p:nvGraphicFramePr>
            <p:xfrm>
              <a:off x="5541120" y="1197609"/>
              <a:ext cx="1440705" cy="2088516"/>
            </p:xfrm>
            <a:graphic>
              <a:graphicData uri="http://schemas.microsoft.com/office/drawing/2017/model3d">
                <am3d:model3d r:embed="rId4">
                  <am3d:spPr>
                    <a:xfrm>
                      <a:off x="0" y="0"/>
                      <a:ext cx="1440705" cy="2088516"/>
                    </a:xfrm>
                    <a:prstGeom prst="rect">
                      <a:avLst/>
                    </a:prstGeom>
                  </am3d:spPr>
                  <am3d:camera>
                    <am3d:pos x="0" y="0" z="57573114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2100190" d="1000000"/>
                    <am3d:preTrans dx="-1666792" dy="-16252391" dz="260942"/>
                    <am3d:scale>
                      <am3d:sx n="1000000" d="1000000"/>
                      <am3d:sy n="1000000" d="1000000"/>
                      <am3d:sz n="1000000" d="1000000"/>
                    </am3d:scale>
                    <am3d:rot/>
                    <am3d:postTrans dx="0" dy="0" dz="0"/>
                  </am3d:trans>
                  <am3d:raster rName="Office3DRenderer" rVer="16.0.8326">
                    <am3d:blip r:embed="rId5"/>
                  </am3d:raster>
                  <am3d:objViewport viewportSz="2651917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4" name="Modèle 3D 3" descr="Point d'interrogation">
                <a:extLst>
                  <a:ext uri="{FF2B5EF4-FFF2-40B4-BE49-F238E27FC236}">
                    <a16:creationId xmlns:a16="http://schemas.microsoft.com/office/drawing/2014/main" id="{8A6255BE-459B-2B8C-89BB-53296D8210B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41120" y="1197609"/>
                <a:ext cx="1440705" cy="2088516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Sous-titre 2">
            <a:extLst>
              <a:ext uri="{FF2B5EF4-FFF2-40B4-BE49-F238E27FC236}">
                <a16:creationId xmlns:a16="http://schemas.microsoft.com/office/drawing/2014/main" id="{6F157029-F040-A286-AAEF-3187EF53B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914" y="3714750"/>
            <a:ext cx="9850212" cy="1414464"/>
          </a:xfrm>
        </p:spPr>
        <p:txBody>
          <a:bodyPr>
            <a:normAutofit/>
          </a:bodyPr>
          <a:lstStyle/>
          <a:p>
            <a:pPr algn="ctr"/>
            <a:endParaRPr lang="fr-CH" b="1" dirty="0">
              <a:solidFill>
                <a:srgbClr val="C00000"/>
              </a:solidFill>
              <a:ea typeface="+mj-ea"/>
              <a:cs typeface="+mj-cs"/>
            </a:endParaRPr>
          </a:p>
          <a:p>
            <a:pPr algn="ctr"/>
            <a:r>
              <a:rPr lang="fr-CH" sz="1800" b="1" dirty="0">
                <a:solidFill>
                  <a:srgbClr val="C00000"/>
                </a:solidFill>
                <a:ea typeface="+mj-ea"/>
                <a:cs typeface="+mj-cs"/>
              </a:rPr>
              <a:t>Merci de votre attention !</a:t>
            </a:r>
          </a:p>
          <a:p>
            <a:pPr marL="400050" indent="-400050" algn="l">
              <a:buAutoNum type="romanUcPeriod"/>
            </a:pP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1716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4CAC5FF-AB94-4E9B-8DD6-0299BB605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4577" y="2924879"/>
            <a:ext cx="9344024" cy="140829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r-CH" sz="28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I. Acquisition et vente sur plan : Quésaco ?</a:t>
            </a:r>
            <a:endParaRPr lang="fr-CH" sz="1200" dirty="0">
              <a:solidFill>
                <a:srgbClr val="C00000"/>
              </a:solidFill>
              <a:ea typeface="+mj-ea"/>
              <a:cs typeface="+mj-cs"/>
            </a:endParaRPr>
          </a:p>
          <a:p>
            <a:pPr marL="342900" indent="-342900" algn="l">
              <a:buFont typeface="+mj-lt"/>
              <a:buAutoNum type="arabicPeriod"/>
            </a:pPr>
            <a:endParaRPr lang="fr-CH" sz="1800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E44F46-5E33-4F78-805F-9E90EFC56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676" y="5186713"/>
            <a:ext cx="3296110" cy="88594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70A95219-14C3-4F38-B50E-270059F0C9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9688"/>
            <a:ext cx="3135326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241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B7997-7249-4596-B138-5BFE516DF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8605"/>
            <a:ext cx="9144000" cy="634088"/>
          </a:xfrm>
        </p:spPr>
        <p:txBody>
          <a:bodyPr>
            <a:normAutofit fontScale="90000"/>
          </a:bodyPr>
          <a:lstStyle/>
          <a:p>
            <a:pPr algn="ctr"/>
            <a:r>
              <a:rPr lang="fr-CH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Définition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CAC5FF-AB94-4E9B-8DD6-0299BB605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913" y="1228726"/>
            <a:ext cx="9850212" cy="2200274"/>
          </a:xfrm>
        </p:spPr>
        <p:txBody>
          <a:bodyPr>
            <a:normAutofit fontScale="85000" lnSpcReduction="10000"/>
          </a:bodyPr>
          <a:lstStyle/>
          <a:p>
            <a:pPr marL="400050" indent="-400050" algn="l">
              <a:buFont typeface="Wingdings" panose="05000000000000000000" pitchFamily="2" charset="2"/>
              <a:buChar char="q"/>
            </a:pPr>
            <a:r>
              <a:rPr lang="fr-CH" sz="1800" b="1" dirty="0">
                <a:solidFill>
                  <a:srgbClr val="C00000"/>
                </a:solidFill>
                <a:ea typeface="+mj-ea"/>
                <a:cs typeface="+mj-cs"/>
              </a:rPr>
              <a:t>Acquisition /  Vente d’un bien qui n’est pas encore construit</a:t>
            </a:r>
          </a:p>
          <a:p>
            <a:pPr marL="857250" lvl="1" indent="-400050" algn="l">
              <a:buFont typeface="Wingdings" panose="05000000000000000000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Villas (individuelles, mitoyennes) et appartements</a:t>
            </a:r>
          </a:p>
          <a:p>
            <a:pPr marL="857250" lvl="1" indent="-400050" algn="l">
              <a:buFont typeface="Wingdings" panose="05000000000000000000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Mais qui peut s’être déjà matérialisé au Registre foncier (acquisition d’un bien en PPE)</a:t>
            </a:r>
          </a:p>
          <a:p>
            <a:pPr marL="400050" indent="-400050" algn="l">
              <a:buFont typeface="Wingdings" panose="05000000000000000000" pitchFamily="2" charset="2"/>
              <a:buChar char="q"/>
            </a:pPr>
            <a:r>
              <a:rPr lang="fr-CH" sz="1800" b="1" dirty="0">
                <a:solidFill>
                  <a:srgbClr val="C00000"/>
                </a:solidFill>
                <a:ea typeface="+mj-ea"/>
                <a:cs typeface="+mj-cs"/>
              </a:rPr>
              <a:t>Capacité à se projeter</a:t>
            </a:r>
          </a:p>
          <a:p>
            <a:pPr marL="857250" lvl="1" indent="-400050" algn="l">
              <a:buFont typeface="Wingdings" panose="05000000000000000000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Plans et descriptif de construction</a:t>
            </a:r>
          </a:p>
          <a:p>
            <a:pPr marL="857250" lvl="1" indent="-400050" algn="l">
              <a:buFont typeface="Wingdings" panose="05000000000000000000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Images de synthèse, visites 3D, lunettes virtuelles, … (           contractuellement pas contraignant)</a:t>
            </a:r>
          </a:p>
          <a:p>
            <a:pPr marL="400050" indent="-400050" algn="l">
              <a:buAutoNum type="romanUcPeriod"/>
            </a:pP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E44F46-5E33-4F78-805F-9E90EFC56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890" y="5229691"/>
            <a:ext cx="3296110" cy="88594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AF1C7EC-0791-493C-9E25-95D76C228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9" y="4999274"/>
            <a:ext cx="3135326" cy="1260000"/>
          </a:xfrm>
          <a:prstGeom prst="rect">
            <a:avLst/>
          </a:prstGeom>
        </p:spPr>
      </p:pic>
      <p:pic>
        <p:nvPicPr>
          <p:cNvPr id="6" name="Graphique 5" descr="Explosion">
            <a:extLst>
              <a:ext uri="{FF2B5EF4-FFF2-40B4-BE49-F238E27FC236}">
                <a16:creationId xmlns:a16="http://schemas.microsoft.com/office/drawing/2014/main" id="{32946E4E-371F-440C-988E-6D04EB9EFA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92873" y="2777436"/>
            <a:ext cx="448844" cy="44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59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4CAC5FF-AB94-4E9B-8DD6-0299BB605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439" y="2339093"/>
            <a:ext cx="9344024" cy="140829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r-CH" sz="28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II. De la réservation à la remise des clés:</a:t>
            </a:r>
          </a:p>
          <a:p>
            <a:pPr algn="just">
              <a:spcBef>
                <a:spcPct val="0"/>
              </a:spcBef>
            </a:pPr>
            <a:r>
              <a:rPr lang="fr-CH" sz="28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Le parcours du combattant</a:t>
            </a:r>
            <a:endParaRPr lang="fr-CH" sz="1800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E44F46-5E33-4F78-805F-9E90EFC56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676" y="5186713"/>
            <a:ext cx="3296110" cy="88594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70A95219-14C3-4F38-B50E-270059F0C9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9688"/>
            <a:ext cx="3135326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498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B7997-7249-4596-B138-5BFE516DF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8605"/>
            <a:ext cx="9144000" cy="634088"/>
          </a:xfrm>
        </p:spPr>
        <p:txBody>
          <a:bodyPr>
            <a:normAutofit fontScale="90000"/>
          </a:bodyPr>
          <a:lstStyle/>
          <a:p>
            <a:pPr algn="ctr"/>
            <a:r>
              <a:rPr lang="fr-CH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Le parcours du combattant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CAC5FF-AB94-4E9B-8DD6-0299BB605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913" y="1228726"/>
            <a:ext cx="9850212" cy="2200274"/>
          </a:xfrm>
        </p:spPr>
        <p:txBody>
          <a:bodyPr>
            <a:normAutofit/>
          </a:bodyPr>
          <a:lstStyle/>
          <a:p>
            <a:pPr algn="l"/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400050" indent="-400050" algn="l">
              <a:buAutoNum type="romanUcPeriod"/>
            </a:pP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E44F46-5E33-4F78-805F-9E90EFC56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890" y="5229691"/>
            <a:ext cx="3296110" cy="88594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AF1C7EC-0791-493C-9E25-95D76C228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9" y="4999274"/>
            <a:ext cx="3135326" cy="1260000"/>
          </a:xfrm>
          <a:prstGeom prst="rect">
            <a:avLst/>
          </a:prstGeom>
        </p:spPr>
      </p:pic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06452DD0-1028-CFDC-3008-020AB4012E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5115805"/>
              </p:ext>
            </p:extLst>
          </p:nvPr>
        </p:nvGraphicFramePr>
        <p:xfrm>
          <a:off x="1991056" y="942693"/>
          <a:ext cx="9036334" cy="3370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3839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B7997-7249-4596-B138-5BFE516DF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8605"/>
            <a:ext cx="9144000" cy="634088"/>
          </a:xfrm>
        </p:spPr>
        <p:txBody>
          <a:bodyPr>
            <a:normAutofit fontScale="90000"/>
          </a:bodyPr>
          <a:lstStyle/>
          <a:p>
            <a:pPr algn="ctr"/>
            <a:r>
              <a:rPr lang="fr-CH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Convention de réservation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CAC5FF-AB94-4E9B-8DD6-0299BB605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913" y="1228725"/>
            <a:ext cx="9850212" cy="2497885"/>
          </a:xfrm>
        </p:spPr>
        <p:txBody>
          <a:bodyPr>
            <a:normAutofit fontScale="70000" lnSpcReduction="20000"/>
          </a:bodyPr>
          <a:lstStyle/>
          <a:p>
            <a:pPr marL="400050" indent="-400050" algn="just">
              <a:buFont typeface="Wingdings" pitchFamily="2" charset="2"/>
              <a:buChar char="q"/>
            </a:pPr>
            <a:r>
              <a:rPr lang="fr-CH" sz="1800" b="1" dirty="0">
                <a:solidFill>
                  <a:srgbClr val="C00000"/>
                </a:solidFill>
                <a:ea typeface="+mj-ea"/>
                <a:cs typeface="+mj-cs"/>
              </a:rPr>
              <a:t>Déclaration d’intention ou « promesse » d’achat et de vente immobilière ?</a:t>
            </a:r>
          </a:p>
          <a:p>
            <a:pPr marL="857250" lvl="1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Nullité de l’accord, faute de forme authentique (art. 216 al. 2 CO)</a:t>
            </a:r>
          </a:p>
          <a:p>
            <a:pPr marL="857250" lvl="1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« …la validité requérait le respect de la forme authentique et qu'à ce défaut, il n'y avait pas de place pour des prétentions fondées sur l'existence d'un lien contractuel. » (TF 4A_349/2009, arrêt du 08.10.2009, </a:t>
            </a:r>
            <a:r>
              <a:rPr lang="fr-CH" b="1" dirty="0" err="1">
                <a:solidFill>
                  <a:srgbClr val="C00000"/>
                </a:solidFill>
                <a:ea typeface="+mj-ea"/>
                <a:cs typeface="+mj-cs"/>
              </a:rPr>
              <a:t>consid</a:t>
            </a: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. 2)</a:t>
            </a:r>
          </a:p>
          <a:p>
            <a:pPr marL="857250" lvl="1" indent="-400050" algn="just">
              <a:buFont typeface="Wingdings" pitchFamily="2" charset="2"/>
              <a:buChar char="q"/>
            </a:pPr>
            <a:r>
              <a:rPr lang="fr-FR" b="1" dirty="0">
                <a:solidFill>
                  <a:srgbClr val="C00000"/>
                </a:solidFill>
                <a:ea typeface="+mj-ea"/>
                <a:cs typeface="+mj-cs"/>
              </a:rPr>
              <a:t>Il n’y a pas lieu à restitution, dans la mesure où celui qui a reçu in­dû­ment établit qu’il n’est plus enrichi lors de la répétition; à moins cependant qu’il ne se soit des­saisi de mauvaise foi de ce qu’il a reçu ou qu’il n’ait dû savoir, en se dessaisissant, qu’il pouvait être tenu à resti­tuer (art. 64 CO)</a:t>
            </a:r>
            <a:endParaRPr lang="fr-CH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1314450" lvl="2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En l’espèce, le vendeur devait compter avec la possibilité que l’affaire ne soit pas conclue ; dès lors, les acomptes doivent être restitués (</a:t>
            </a:r>
            <a:r>
              <a:rPr lang="fr-CH" b="1" dirty="0">
                <a:solidFill>
                  <a:srgbClr val="C00000"/>
                </a:solidFill>
              </a:rPr>
              <a:t>TF 4A_349/2009, arrêt du 08.10.2009, </a:t>
            </a:r>
            <a:r>
              <a:rPr lang="fr-CH" b="1" dirty="0" err="1">
                <a:solidFill>
                  <a:srgbClr val="C00000"/>
                </a:solidFill>
              </a:rPr>
              <a:t>consid</a:t>
            </a:r>
            <a:r>
              <a:rPr lang="fr-CH" b="1" dirty="0">
                <a:solidFill>
                  <a:srgbClr val="C00000"/>
                </a:solidFill>
              </a:rPr>
              <a:t>. 2 / art. 64 CO in fine)</a:t>
            </a:r>
            <a:endParaRPr lang="fr-CH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400050" indent="-400050" algn="just">
              <a:buAutoNum type="romanUcPeriod"/>
            </a:pP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E44F46-5E33-4F78-805F-9E90EFC56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890" y="5229691"/>
            <a:ext cx="3296110" cy="88594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AF1C7EC-0791-493C-9E25-95D76C228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9" y="4999274"/>
            <a:ext cx="3135326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835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B7997-7249-4596-B138-5BFE516DF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8605"/>
            <a:ext cx="9144000" cy="634088"/>
          </a:xfrm>
        </p:spPr>
        <p:txBody>
          <a:bodyPr>
            <a:normAutofit fontScale="90000"/>
          </a:bodyPr>
          <a:lstStyle/>
          <a:p>
            <a:pPr algn="ctr"/>
            <a:r>
              <a:rPr lang="fr-CH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Acte authentique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CAC5FF-AB94-4E9B-8DD6-0299BB605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913" y="1228724"/>
            <a:ext cx="9850212" cy="4274929"/>
          </a:xfrm>
        </p:spPr>
        <p:txBody>
          <a:bodyPr>
            <a:normAutofit fontScale="85000" lnSpcReduction="20000"/>
          </a:bodyPr>
          <a:lstStyle/>
          <a:p>
            <a:pPr marL="400050" indent="-400050" algn="just">
              <a:buFont typeface="Wingdings" pitchFamily="2" charset="2"/>
              <a:buChar char="q"/>
            </a:pPr>
            <a:r>
              <a:rPr lang="fr-CH" sz="1800" b="1" dirty="0">
                <a:solidFill>
                  <a:srgbClr val="C00000"/>
                </a:solidFill>
                <a:ea typeface="+mj-ea"/>
                <a:cs typeface="+mj-cs"/>
              </a:rPr>
              <a:t>Vente a exécution différée</a:t>
            </a:r>
          </a:p>
          <a:p>
            <a:pPr marL="857250" lvl="1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Transfert de propriété à la fin de la construction (</a:t>
            </a:r>
            <a:r>
              <a:rPr lang="fr-CH" b="1" dirty="0" err="1">
                <a:solidFill>
                  <a:srgbClr val="C00000"/>
                </a:solidFill>
                <a:ea typeface="+mj-ea"/>
                <a:cs typeface="+mj-cs"/>
              </a:rPr>
              <a:t>ev</a:t>
            </a: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. garanti par un droit d’emption)</a:t>
            </a:r>
          </a:p>
          <a:p>
            <a:pPr marL="857250" lvl="1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Acompte à régler au moyen de fonds propres (Retrait LPP « exclu »)</a:t>
            </a:r>
          </a:p>
          <a:p>
            <a:pPr marL="857250" lvl="1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Crédit hypothécaire effectif lors du transfert de propriété (pas de « double loyer »)</a:t>
            </a:r>
          </a:p>
          <a:p>
            <a:pPr marL="857250" lvl="1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Risques de construction et responsabilité du chantier : Promoteur</a:t>
            </a:r>
          </a:p>
          <a:p>
            <a:pPr marL="400050" indent="-400050" algn="just">
              <a:buFont typeface="Wingdings" pitchFamily="2" charset="2"/>
              <a:buChar char="q"/>
            </a:pP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400050" indent="-400050" algn="just">
              <a:buFont typeface="Wingdings" pitchFamily="2" charset="2"/>
              <a:buChar char="q"/>
            </a:pP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400050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Acquisition en quote-part terrain</a:t>
            </a:r>
          </a:p>
          <a:p>
            <a:pPr marL="857250" lvl="1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Transfert de propriété dès la signature (Retrait LPP possible)</a:t>
            </a:r>
          </a:p>
          <a:p>
            <a:pPr marL="857250" lvl="1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Conclusion simultanée d’un contrat d’entreprise général</a:t>
            </a:r>
          </a:p>
          <a:p>
            <a:pPr marL="857250" lvl="1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Crédit de construction (          « double loyer ») et paiement du prix de vente échelonné</a:t>
            </a:r>
          </a:p>
          <a:p>
            <a:pPr marL="857250" lvl="1" indent="-400050" algn="just">
              <a:buFont typeface="Wingdings" pitchFamily="2" charset="2"/>
              <a:buChar char="q"/>
            </a:pP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Responsabilité du chantier : Promoteur (entrepreneur général) / Risques de construction : Acquéreur (Maître d’ouvrage)  </a:t>
            </a:r>
          </a:p>
          <a:p>
            <a:pPr marL="857250" lvl="1" indent="-400050" algn="just">
              <a:buFont typeface="Wingdings" pitchFamily="2" charset="2"/>
              <a:buChar char="q"/>
            </a:pPr>
            <a:endParaRPr lang="fr-CH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857250" lvl="1" indent="-400050" algn="just">
              <a:buFont typeface="Wingdings" pitchFamily="2" charset="2"/>
              <a:buChar char="q"/>
            </a:pP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E44F46-5E33-4F78-805F-9E90EFC56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890" y="5229691"/>
            <a:ext cx="3296110" cy="88594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AF1C7EC-0791-493C-9E25-95D76C228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9" y="4999274"/>
            <a:ext cx="3135326" cy="1260000"/>
          </a:xfrm>
          <a:prstGeom prst="rect">
            <a:avLst/>
          </a:prstGeom>
        </p:spPr>
      </p:pic>
      <p:pic>
        <p:nvPicPr>
          <p:cNvPr id="6" name="Graphique 5" descr="Explosion">
            <a:extLst>
              <a:ext uri="{FF2B5EF4-FFF2-40B4-BE49-F238E27FC236}">
                <a16:creationId xmlns:a16="http://schemas.microsoft.com/office/drawing/2014/main" id="{CB789940-37AD-F6FD-AFA5-CC5E2DDEE2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46360" y="4307358"/>
            <a:ext cx="450376" cy="45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374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B7997-7249-4596-B138-5BFE516DF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8605"/>
            <a:ext cx="9144000" cy="634088"/>
          </a:xfrm>
        </p:spPr>
        <p:txBody>
          <a:bodyPr>
            <a:normAutofit fontScale="90000"/>
          </a:bodyPr>
          <a:lstStyle/>
          <a:p>
            <a:pPr algn="ctr"/>
            <a:r>
              <a:rPr lang="fr-CH" sz="4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Descriptif de construction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CAC5FF-AB94-4E9B-8DD6-0299BB605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913" y="1228726"/>
            <a:ext cx="9850212" cy="3929870"/>
          </a:xfrm>
        </p:spPr>
        <p:txBody>
          <a:bodyPr>
            <a:normAutofit fontScale="85000" lnSpcReduction="10000"/>
          </a:bodyPr>
          <a:lstStyle/>
          <a:p>
            <a:pPr marL="400050" indent="-400050" algn="just">
              <a:buFont typeface="Wingdings" pitchFamily="2" charset="2"/>
              <a:buChar char="q"/>
            </a:pPr>
            <a:r>
              <a:rPr lang="fr-FR" sz="1800" b="1" dirty="0">
                <a:solidFill>
                  <a:srgbClr val="C00000"/>
                </a:solidFill>
                <a:ea typeface="+mj-ea"/>
                <a:cs typeface="+mj-cs"/>
              </a:rPr>
              <a:t>décrit les travaux selon les prescriptions de matériels et de mise en œuvre.</a:t>
            </a: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 </a:t>
            </a:r>
          </a:p>
          <a:p>
            <a:pPr marL="857250" lvl="1" indent="-400050" algn="just">
              <a:buFont typeface="Wingdings" pitchFamily="2" charset="2"/>
              <a:buChar char="q"/>
            </a:pPr>
            <a:r>
              <a:rPr lang="fr-FR" b="1" dirty="0">
                <a:solidFill>
                  <a:srgbClr val="C00000"/>
                </a:solidFill>
                <a:ea typeface="+mj-ea"/>
                <a:cs typeface="+mj-cs"/>
              </a:rPr>
              <a:t>Descriptif de la construction : Composition des murs, épaisseur et type d’isolant, épaisseur de la chape, revêtement de sol, nombre de prises électriques, appareils ménagers, </a:t>
            </a:r>
            <a:r>
              <a:rPr lang="fr-FR" b="1" dirty="0" err="1">
                <a:solidFill>
                  <a:srgbClr val="C00000"/>
                </a:solidFill>
                <a:ea typeface="+mj-ea"/>
                <a:cs typeface="+mj-cs"/>
              </a:rPr>
              <a:t>etc</a:t>
            </a:r>
            <a:endParaRPr lang="fr-FR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857250" lvl="1" indent="-400050" algn="just">
              <a:buFont typeface="Wingdings" pitchFamily="2" charset="2"/>
              <a:buChar char="q"/>
            </a:pPr>
            <a:r>
              <a:rPr lang="fr-FR" b="1" dirty="0">
                <a:solidFill>
                  <a:srgbClr val="C00000"/>
                </a:solidFill>
                <a:ea typeface="+mj-ea"/>
                <a:cs typeface="+mj-cs"/>
              </a:rPr>
              <a:t>Détail des budgets pour chaque corps de métier (cuisine, salle de bains, électricité, revêtements des sols) </a:t>
            </a:r>
          </a:p>
          <a:p>
            <a:pPr marL="857250" lvl="1" indent="-400050" algn="just">
              <a:buFont typeface="Wingdings" pitchFamily="2" charset="2"/>
              <a:buChar char="q"/>
            </a:pPr>
            <a:r>
              <a:rPr lang="fr-FR" b="1" u="sng" dirty="0">
                <a:solidFill>
                  <a:srgbClr val="C00000"/>
                </a:solidFill>
                <a:ea typeface="+mj-ea"/>
                <a:cs typeface="+mj-cs"/>
              </a:rPr>
              <a:t>Indispensable</a:t>
            </a:r>
            <a:r>
              <a:rPr lang="fr-FR" b="1" dirty="0">
                <a:solidFill>
                  <a:srgbClr val="C00000"/>
                </a:solidFill>
                <a:ea typeface="+mj-ea"/>
                <a:cs typeface="+mj-cs"/>
              </a:rPr>
              <a:t> pour le maître d’ouvrage et son établissement financier</a:t>
            </a:r>
          </a:p>
          <a:p>
            <a:pPr lvl="1" algn="just"/>
            <a:endParaRPr lang="fr-FR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857250" lvl="1" indent="-400050" algn="just">
              <a:buFont typeface="Wingdings" pitchFamily="2" charset="2"/>
              <a:buChar char="q"/>
            </a:pPr>
            <a:endParaRPr lang="fr-FR" sz="1800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857250" lvl="1" indent="-400050" algn="just">
              <a:buFont typeface="Wingdings" pitchFamily="2" charset="2"/>
              <a:buChar char="q"/>
            </a:pPr>
            <a:endParaRPr lang="fr-FR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857250" lvl="1" indent="-400050" algn="just">
              <a:buFont typeface="Wingdings" pitchFamily="2" charset="2"/>
              <a:buChar char="q"/>
            </a:pPr>
            <a:endParaRPr lang="fr-FR" sz="1800" b="1" dirty="0">
              <a:solidFill>
                <a:srgbClr val="C00000"/>
              </a:solidFill>
              <a:ea typeface="+mj-ea"/>
              <a:cs typeface="+mj-cs"/>
            </a:endParaRPr>
          </a:p>
          <a:p>
            <a:pPr lvl="1"/>
            <a:r>
              <a:rPr lang="fr-CH" sz="1800" b="1" dirty="0">
                <a:solidFill>
                  <a:srgbClr val="C00000"/>
                </a:solidFill>
                <a:ea typeface="+mj-ea"/>
                <a:cs typeface="+mj-cs"/>
              </a:rPr>
              <a:t>Documen</a:t>
            </a:r>
            <a:r>
              <a:rPr lang="fr-CH" b="1" dirty="0">
                <a:solidFill>
                  <a:srgbClr val="C00000"/>
                </a:solidFill>
                <a:ea typeface="+mj-ea"/>
                <a:cs typeface="+mj-cs"/>
              </a:rPr>
              <a:t>t central pour déterminer « ce qui est compris dans le prix »</a:t>
            </a: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400050" indent="-400050" algn="just">
              <a:buFont typeface="Wingdings" pitchFamily="2" charset="2"/>
              <a:buChar char="q"/>
            </a:pPr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  <a:p>
            <a:pPr marL="857250" lvl="1" indent="-400050" algn="just">
              <a:buFont typeface="Wingdings" pitchFamily="2" charset="2"/>
              <a:buChar char="q"/>
            </a:pPr>
            <a:endParaRPr lang="fr-CH" b="1" dirty="0">
              <a:solidFill>
                <a:srgbClr val="C00000"/>
              </a:solidFill>
              <a:ea typeface="+mj-ea"/>
              <a:cs typeface="+mj-cs"/>
            </a:endParaRPr>
          </a:p>
          <a:p>
            <a:pPr lvl="1" algn="just"/>
            <a:endParaRPr lang="fr-CH" sz="18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4E44F46-5E33-4F78-805F-9E90EFC56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890" y="5229691"/>
            <a:ext cx="3296110" cy="88594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AF1C7EC-0791-493C-9E25-95D76C228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749" y="4999274"/>
            <a:ext cx="3135326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27458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{D56C9FDD-9231-3A40-ADBE-24FE757142BF}tf10001119</Template>
  <TotalTime>915</TotalTime>
  <Words>846</Words>
  <Application>Microsoft Macintosh PowerPoint</Application>
  <PresentationFormat>Grand écran</PresentationFormat>
  <Paragraphs>120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Calibri</vt:lpstr>
      <vt:lpstr>Gill Sans MT</vt:lpstr>
      <vt:lpstr>Wingdings</vt:lpstr>
      <vt:lpstr>Galerie</vt:lpstr>
      <vt:lpstr>Acquisition et vente sur plan</vt:lpstr>
      <vt:lpstr>Sommaire</vt:lpstr>
      <vt:lpstr>Présentation PowerPoint</vt:lpstr>
      <vt:lpstr>Définition</vt:lpstr>
      <vt:lpstr>Présentation PowerPoint</vt:lpstr>
      <vt:lpstr>Le parcours du combattant</vt:lpstr>
      <vt:lpstr>Convention de réservation</vt:lpstr>
      <vt:lpstr>Acte authentique</vt:lpstr>
      <vt:lpstr>Descriptif de construction</vt:lpstr>
      <vt:lpstr>Construction du bâtiment</vt:lpstr>
      <vt:lpstr>Remise de l’ouvrage</vt:lpstr>
      <vt:lpstr>Présentation PowerPoint</vt:lpstr>
      <vt:lpstr>Avantages</vt:lpstr>
      <vt:lpstr>Inconvénients</vt:lpstr>
      <vt:lpstr>Risques</vt:lpstr>
      <vt:lpstr>Descriptif de construction</vt:lpstr>
      <vt:lpstr>Présentation PowerPoint</vt:lpstr>
      <vt:lpstr>Reminder !</vt:lpstr>
      <vt:lpstr>Conclusion</vt:lpstr>
      <vt:lpstr>Prochaine conférence CNN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Revue de jurisprudence 2019-2022 en droit de la famille</dc:title>
  <dc:creator>Marco Picci</dc:creator>
  <cp:lastModifiedBy>Christopher De Sousa</cp:lastModifiedBy>
  <cp:revision>99</cp:revision>
  <cp:lastPrinted>2022-03-18T11:04:52Z</cp:lastPrinted>
  <dcterms:created xsi:type="dcterms:W3CDTF">2022-03-04T12:31:21Z</dcterms:created>
  <dcterms:modified xsi:type="dcterms:W3CDTF">2022-04-30T11:54:20Z</dcterms:modified>
</cp:coreProperties>
</file>