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06" r:id="rId3"/>
    <p:sldId id="343" r:id="rId4"/>
    <p:sldId id="308" r:id="rId5"/>
    <p:sldId id="310" r:id="rId6"/>
    <p:sldId id="311" r:id="rId7"/>
    <p:sldId id="319" r:id="rId8"/>
    <p:sldId id="324" r:id="rId9"/>
    <p:sldId id="345" r:id="rId10"/>
    <p:sldId id="333" r:id="rId11"/>
    <p:sldId id="332" r:id="rId12"/>
    <p:sldId id="331" r:id="rId13"/>
    <p:sldId id="338" r:id="rId14"/>
    <p:sldId id="327" r:id="rId15"/>
    <p:sldId id="328" r:id="rId16"/>
    <p:sldId id="329" r:id="rId17"/>
    <p:sldId id="339" r:id="rId18"/>
    <p:sldId id="340" r:id="rId19"/>
    <p:sldId id="315" r:id="rId20"/>
    <p:sldId id="326" r:id="rId21"/>
    <p:sldId id="344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2C8"/>
    <a:srgbClr val="FD9DED"/>
    <a:srgbClr val="E32A5D"/>
    <a:srgbClr val="F69900"/>
    <a:srgbClr val="FF8811"/>
    <a:srgbClr val="529CDA"/>
    <a:srgbClr val="FFCC00"/>
    <a:srgbClr val="CCFFFF"/>
    <a:srgbClr val="C111EE"/>
    <a:srgbClr val="E8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126" autoAdjust="0"/>
  </p:normalViewPr>
  <p:slideViewPr>
    <p:cSldViewPr snapToGrid="0">
      <p:cViewPr varScale="1">
        <p:scale>
          <a:sx n="72" d="100"/>
          <a:sy n="72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057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7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r">
              <a:defRPr sz="1200"/>
            </a:lvl1pPr>
          </a:lstStyle>
          <a:p>
            <a:fld id="{01B41837-258F-4C8E-BAE6-441CE0FE5682}" type="datetimeFigureOut">
              <a:rPr lang="fr-CH" smtClean="0"/>
              <a:t>14.03.2024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7" tIns="45730" rIns="91457" bIns="4573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57" tIns="45730" rIns="91457" bIns="4573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8056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6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r">
              <a:defRPr sz="1200"/>
            </a:lvl1pPr>
          </a:lstStyle>
          <a:p>
            <a:fld id="{A7DBDD92-F0F9-443C-98D8-89B8F7DDBA8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083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fr-FR" dirty="0"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14580">
              <a:defRPr/>
            </a:pPr>
            <a:fld id="{33AEA074-24A7-4657-AE02-A51F68EA6AA2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14580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725EA-B4AA-58DD-E7EF-06AD3ED38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D1A3722-62C1-4FA6-DA3E-2D52EC914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15F3C5-D2D5-881A-6B50-C2D4D63DC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>
              <a:highlight>
                <a:srgbClr val="FF00FF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C8FAF2-F398-596A-07CB-01271329F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3298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6BB2-E11D-DDA0-E218-E01CE18A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170480-A42A-BA63-9178-AA821CCE2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EB411F-FE64-00D6-0DE1-84C0E3370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0">
              <a:buFont typeface="Arial" panose="020B0604020202020204" pitchFamily="34" charset="0"/>
              <a:buChar char="•"/>
              <a:defRPr/>
            </a:pPr>
            <a:endParaRPr lang="fr-CH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5AB842-246E-BE50-55BD-C2D46A945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3937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6BB2-E11D-DDA0-E218-E01CE18A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170480-A42A-BA63-9178-AA821CCE2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EB411F-FE64-00D6-0DE1-84C0E3370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0">
              <a:buFont typeface="Arial" panose="020B0604020202020204" pitchFamily="34" charset="0"/>
              <a:buChar char="•"/>
              <a:defRPr/>
            </a:pPr>
            <a:endParaRPr lang="fr-CH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5AB842-246E-BE50-55BD-C2D46A945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0177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0">
              <a:buFont typeface="Arial" panose="020B0604020202020204" pitchFamily="34" charset="0"/>
              <a:buChar char="•"/>
              <a:defRPr/>
            </a:pPr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marL="457289" lvl="1"/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algn="l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04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0">
              <a:buFont typeface="Arial" panose="020B0604020202020204" pitchFamily="34" charset="0"/>
              <a:buChar char="•"/>
              <a:defRPr/>
            </a:pPr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marL="457289" lvl="1"/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algn="l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844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0">
              <a:buFont typeface="Arial" panose="020B0604020202020204" pitchFamily="34" charset="0"/>
              <a:buChar char="•"/>
              <a:defRPr/>
            </a:pPr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marL="457289" lvl="1"/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algn="l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00900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41" indent="-171141" defTabSz="91458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venir Next LT Pro Light" panose="020B0304020202020204" pitchFamily="34" charset="0"/>
              </a:rPr>
              <a:t>valeur de transfert = dette hypothécaire + montant du droit d’habitation (ou d’usufruit)</a:t>
            </a:r>
          </a:p>
          <a:p>
            <a:pPr defTabSz="914580">
              <a:defRPr/>
            </a:pPr>
            <a:endParaRPr lang="fr-FR" dirty="0">
              <a:latin typeface="Avenir Next LT Pro Light" panose="020B0304020202020204" pitchFamily="34" charset="0"/>
            </a:endParaRPr>
          </a:p>
          <a:p>
            <a:pPr marL="171141" indent="-171141" defTabSz="91458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venir Next LT Pro Light" panose="020B0304020202020204" pitchFamily="34" charset="0"/>
              </a:rPr>
              <a:t>montant de la donation/dessaisissement = moyenne EC/ECAP – valeur de transfert</a:t>
            </a:r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85380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41" indent="-171141" defTabSz="91458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venir Next LT Pro Light" panose="020B0304020202020204" pitchFamily="34" charset="0"/>
              </a:rPr>
              <a:t>valeur de transfert = dette hypothécaire + montant du droit d’habitation (ou d’usufruit)</a:t>
            </a:r>
          </a:p>
          <a:p>
            <a:pPr defTabSz="914580">
              <a:defRPr/>
            </a:pPr>
            <a:endParaRPr lang="fr-FR" dirty="0">
              <a:latin typeface="Avenir Next LT Pro Light" panose="020B0304020202020204" pitchFamily="34" charset="0"/>
            </a:endParaRPr>
          </a:p>
          <a:p>
            <a:pPr marL="171141" indent="-171141" defTabSz="91458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venir Next LT Pro Light" panose="020B0304020202020204" pitchFamily="34" charset="0"/>
              </a:rPr>
              <a:t>montant de la donation/dessaisissement = moyenne EC/ECAP – valeur de transfert</a:t>
            </a:r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algn="l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52878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0"/>
            <a:endParaRPr lang="fr-CH" dirty="0">
              <a:highlight>
                <a:srgbClr val="FF00FF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80204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0">
              <a:buFont typeface="Arial" panose="020B0604020202020204" pitchFamily="34" charset="0"/>
              <a:buChar char="•"/>
              <a:defRPr/>
            </a:pPr>
            <a:endParaRPr lang="fr-CH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19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22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>
              <a:highlight>
                <a:srgbClr val="FF00FF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60728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0">
              <a:buFont typeface="Arial" panose="020B0604020202020204" pitchFamily="34" charset="0"/>
              <a:buChar char="•"/>
              <a:defRPr/>
            </a:pPr>
            <a:endParaRPr lang="fr-CH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20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7125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0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1787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>
              <a:highlight>
                <a:srgbClr val="FF00FF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9646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0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2256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7698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0">
              <a:buFont typeface="Arial" panose="020B0604020202020204" pitchFamily="34" charset="0"/>
              <a:buChar char="•"/>
              <a:defRPr/>
            </a:pPr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marL="457289" lvl="1"/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algn="l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9888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0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5907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FFF3D-64EE-EE50-628A-55C3E69FA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D1A7F8-73EA-85A8-74F5-281D71CD1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100076-4C23-FB0F-46C9-7E41A2F54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 defTabSz="914580">
              <a:buFont typeface="Arial" panose="020B0604020202020204" pitchFamily="34" charset="0"/>
              <a:buChar char="•"/>
              <a:defRPr/>
            </a:pPr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marL="457289" lvl="1"/>
            <a:endParaRPr lang="fr-CH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  <a:p>
            <a:pPr algn="l"/>
            <a:endParaRPr lang="fr-FR" dirty="0">
              <a:highlight>
                <a:srgbClr val="FFFF00"/>
              </a:highlight>
              <a:latin typeface="Avenir Next LT Pro Light" panose="020B03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1950C5-15C1-ED7B-716F-86456794B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6456DE3-4E01-4AFD-AD42-42312842ED89}" type="slidenum">
              <a:rPr lang="fr-FR" noProof="0" smtClean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0073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21E8B-91D0-0A9E-4322-01E12F98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55ACE-4850-0765-970D-B06F2C48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75BB80-22E7-2FA9-333C-472DA038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127-C06F-4485-AC80-121DCAE5FC82}" type="datetimeFigureOut">
              <a:rPr lang="fr-CH" smtClean="0"/>
              <a:t>14.03.2024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1B0AE-09DF-8606-7861-3A846C3C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EA6D97-EFEE-CEE9-87FF-54FBE835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957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6EE0A-BC9B-C198-C566-0FF0E7AF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1590C-F7F8-4756-68F7-44DEE0136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B8AF06-1611-EA1D-59E3-DB453B9F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127-C06F-4485-AC80-121DCAE5FC82}" type="datetimeFigureOut">
              <a:rPr lang="fr-CH" smtClean="0"/>
              <a:t>14.03.2024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03DBB6-993C-097A-EFCD-3884D79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E44C34-A171-97E3-CD90-B431DF25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096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0C15636-A763-4306-ABFC-415763EB69B3}" type="datetime1">
              <a:rPr lang="fr-FR" noProof="0" smtClean="0"/>
              <a:t>14/03/2024</a:t>
            </a:fld>
            <a:endParaRPr lang="fr-FR" noProof="0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4AAFDD-B104-B2B1-7404-BF9B1F53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1BDA04-EE19-6BA9-20D9-E674FDEEA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7D2A67-18BE-8CFF-32CE-174019D1D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2127-C06F-4485-AC80-121DCAE5FC82}" type="datetimeFigureOut">
              <a:rPr lang="fr-CH" smtClean="0"/>
              <a:t>14.03.2024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C68247-EA14-B2DC-46D6-4E2253F46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C2D705-E471-3844-FFCD-15878E4A3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15A9-3348-494D-B9F3-C4A61217E71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467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D5BF63B-FA24-4B41-83A2-7018376696BA}" type="datetime1">
              <a:rPr lang="fr-FR" noProof="0" smtClean="0"/>
              <a:t>14/03/2024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hyperlink" Target="https://www.facebook.com/notairesn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notairene/" TargetMode="External"/><Relationship Id="rId5" Type="http://schemas.openxmlformats.org/officeDocument/2006/relationships/hyperlink" Target="https://notairene.ch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llustrations de fleur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7295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CH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16230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800" dirty="0"/>
              <a:t>CÉDER SON IMMEUBLE À SES ENFANTS :</a:t>
            </a:r>
            <a:br>
              <a:rPr lang="fr-FR" sz="3800" dirty="0"/>
            </a:br>
            <a:r>
              <a:rPr lang="fr-FR" sz="3800" dirty="0"/>
              <a:t>BONNE OU MAUVAISE Idée ?</a:t>
            </a:r>
            <a:endParaRPr lang="fr-FR" sz="3800" cap="small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513" y="4691692"/>
            <a:ext cx="4324871" cy="425648"/>
          </a:xfrm>
        </p:spPr>
        <p:txBody>
          <a:bodyPr rtlCol="0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fr-FR" sz="1800" dirty="0"/>
              <a:t>Vanessa Chieppa, notaire au Locle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H"/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>
            <a:extLst>
              <a:ext uri="{FF2B5EF4-FFF2-40B4-BE49-F238E27FC236}">
                <a16:creationId xmlns:a16="http://schemas.microsoft.com/office/drawing/2014/main" id="{D982F3BE-60B3-D505-5F26-1FCA8567D063}"/>
              </a:ext>
            </a:extLst>
          </p:cNvPr>
          <p:cNvSpPr txBox="1">
            <a:spLocks/>
          </p:cNvSpPr>
          <p:nvPr/>
        </p:nvSpPr>
        <p:spPr>
          <a:xfrm>
            <a:off x="3176442" y="5129821"/>
            <a:ext cx="5839095" cy="387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fr-FR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12173A-307D-A3EE-DA77-024F8F274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856" y="4024950"/>
            <a:ext cx="3092631" cy="13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87E76A-38B6-3EBC-E3CB-38D97C2AE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696A9-174C-9664-26C5-12FE2B64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21169"/>
            <a:ext cx="10515600" cy="2805112"/>
          </a:xfrm>
          <a:solidFill>
            <a:schemeClr val="bg1"/>
          </a:solidFill>
          <a:ln>
            <a:noFill/>
          </a:ln>
        </p:spPr>
        <p:txBody>
          <a:bodyPr bIns="180000" anchor="b">
            <a:normAutofit/>
          </a:bodyPr>
          <a:lstStyle/>
          <a:p>
            <a:pPr algn="ctr"/>
            <a:r>
              <a:rPr lang="fr-CH" sz="4800" dirty="0">
                <a:latin typeface="Avenir Next LT Pro Light" panose="020B0304020202020204" pitchFamily="34" charset="0"/>
              </a:rPr>
              <a:t>Transfert d’un bien immobilier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0DFD6E-E4A4-ADAD-4CCB-CA1D40AF3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1" y="1883067"/>
            <a:ext cx="3092631" cy="13334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769A-D919-6E92-3FAD-1A875256FCD4}"/>
              </a:ext>
            </a:extLst>
          </p:cNvPr>
          <p:cNvSpPr/>
          <p:nvPr/>
        </p:nvSpPr>
        <p:spPr>
          <a:xfrm>
            <a:off x="908594" y="1801179"/>
            <a:ext cx="10362112" cy="26336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824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D397E-20D1-630B-14BF-88067AFAE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ED32D-974C-FE33-70E5-49FD4888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83" y="1739245"/>
            <a:ext cx="10294034" cy="381749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fr-FR" sz="3200" dirty="0">
                <a:latin typeface="Avenir Next LT Pro Light" panose="020B0304020202020204" pitchFamily="34" charset="0"/>
              </a:rPr>
              <a:t>Donation pure, donation mixte, cession, attribution, vente pour 1 franc symbolique  ?</a:t>
            </a:r>
            <a:endParaRPr lang="fr-CH" sz="32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691FDB-86C7-B5E1-F841-911970EBD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5BCBD0-7A13-55C2-FF55-02D01BF4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11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  <p:pic>
        <p:nvPicPr>
          <p:cNvPr id="1034" name="Picture 10" descr="No Nope GIF - No Nope No Way GIFs">
            <a:extLst>
              <a:ext uri="{FF2B5EF4-FFF2-40B4-BE49-F238E27FC236}">
                <a16:creationId xmlns:a16="http://schemas.microsoft.com/office/drawing/2014/main" id="{479057D2-E1F6-DA29-F218-8BDF47DB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06" y="3308228"/>
            <a:ext cx="3999401" cy="22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5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D397E-20D1-630B-14BF-88067AFAE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ED32D-974C-FE33-70E5-49FD4888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83" y="1739245"/>
            <a:ext cx="10294034" cy="381749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fr-FR" sz="3200" dirty="0">
                <a:latin typeface="Avenir Next LT Pro Light" panose="020B0304020202020204" pitchFamily="34" charset="0"/>
              </a:rPr>
              <a:t>Ce qui compte, c’est </a:t>
            </a:r>
            <a:r>
              <a:rPr lang="fr-FR" sz="3200" b="1" dirty="0">
                <a:latin typeface="Avenir Next LT Pro Light" panose="020B0304020202020204" pitchFamily="34" charset="0"/>
              </a:rPr>
              <a:t>la valeur de transfert </a:t>
            </a:r>
            <a:r>
              <a:rPr lang="fr-FR" sz="3200" dirty="0">
                <a:latin typeface="Avenir Next LT Pro Light" panose="020B0304020202020204" pitchFamily="34" charset="0"/>
              </a:rPr>
              <a:t>!</a:t>
            </a:r>
            <a:endParaRPr lang="fr-CH" sz="32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691FDB-86C7-B5E1-F841-911970EBD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5BCBD0-7A13-55C2-FF55-02D01BF4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12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  <p:pic>
        <p:nvPicPr>
          <p:cNvPr id="1026" name="Picture 2" descr="Bugs Bunny Money GIF - Bugs Bunny Money Cash GIFs">
            <a:extLst>
              <a:ext uri="{FF2B5EF4-FFF2-40B4-BE49-F238E27FC236}">
                <a16:creationId xmlns:a16="http://schemas.microsoft.com/office/drawing/2014/main" id="{F431ADB6-EFA6-6BF1-0249-F3717CCF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66" y="2848355"/>
            <a:ext cx="4090212" cy="27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0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22920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Avenir Next LT Pro" panose="020B0504020202020204" pitchFamily="34" charset="0"/>
              </a:rPr>
              <a:t>Calcul de la valeur de transfert d’un bien immobilier </a:t>
            </a:r>
            <a:r>
              <a:rPr lang="fr-CH" sz="3200" dirty="0">
                <a:latin typeface="Avenir Next LT Pro" panose="020B0504020202020204" pitchFamily="34" charset="0"/>
              </a:rPr>
              <a:t>1/5</a:t>
            </a:r>
            <a:endParaRPr lang="fr-CH" dirty="0">
              <a:latin typeface="Avenir Next LT Pro" panose="020B05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4C183-B41A-803E-BF6F-5BE2FBEB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667250"/>
          </a:xfrm>
        </p:spPr>
        <p:txBody>
          <a:bodyPr>
            <a:noAutofit/>
          </a:bodyPr>
          <a:lstStyle/>
          <a:p>
            <a:r>
              <a:rPr lang="fr-FR" sz="3000" b="1" u="sng" dirty="0">
                <a:latin typeface="Avenir Next LT Pro Light" panose="020B0304020202020204" pitchFamily="34" charset="0"/>
              </a:rPr>
              <a:t>Données de base</a:t>
            </a:r>
          </a:p>
          <a:p>
            <a:pPr lvl="1">
              <a:buFont typeface="Avenir Next LT Pro Light" panose="020B0304020202020204" pitchFamily="34" charset="0"/>
              <a:buChar char="-"/>
            </a:pPr>
            <a:r>
              <a:rPr lang="fr-FR" sz="2800" dirty="0">
                <a:latin typeface="Avenir Next LT Pro Light" panose="020B0304020202020204" pitchFamily="34" charset="0"/>
              </a:rPr>
              <a:t>Madame a 70 ans (coefficient AFC : 18.11)</a:t>
            </a:r>
          </a:p>
          <a:p>
            <a:pPr lvl="1">
              <a:buFont typeface="Avenir Next LT Pro Light" panose="020B0304020202020204" pitchFamily="34" charset="0"/>
              <a:buChar char="-"/>
            </a:pPr>
            <a:r>
              <a:rPr lang="fr-FR" sz="2800" dirty="0">
                <a:latin typeface="Avenir Next LT Pro Light" panose="020B0304020202020204" pitchFamily="34" charset="0"/>
              </a:rPr>
              <a:t>Monsieur a 68 ans (17.76)</a:t>
            </a:r>
          </a:p>
          <a:p>
            <a:pPr lvl="1">
              <a:buFont typeface="Avenir Next LT Pro Light" panose="020B0304020202020204" pitchFamily="34" charset="0"/>
              <a:buChar char="-"/>
            </a:pPr>
            <a:r>
              <a:rPr lang="fr-FR" sz="2800" dirty="0">
                <a:latin typeface="Avenir Next LT Pro Light" panose="020B0304020202020204" pitchFamily="34" charset="0"/>
              </a:rPr>
              <a:t>EC = 400’000		</a:t>
            </a:r>
            <a:r>
              <a:rPr lang="fr-FR" sz="2800" dirty="0">
                <a:latin typeface="Avenir Next LT Pro Light" panose="020B0304020202020204" pitchFamily="34" charset="0"/>
                <a:sym typeface="Symbol" panose="05050102010706020507" pitchFamily="18" charset="2"/>
              </a:rPr>
              <a:t>- </a:t>
            </a:r>
            <a:r>
              <a:rPr lang="fr-FR" sz="2800" dirty="0">
                <a:latin typeface="Avenir Next LT Pro Light" panose="020B0304020202020204" pitchFamily="34" charset="0"/>
              </a:rPr>
              <a:t>ECAP = 800’000</a:t>
            </a:r>
          </a:p>
          <a:p>
            <a:pPr lvl="1">
              <a:spcAft>
                <a:spcPts val="1200"/>
              </a:spcAft>
              <a:buFont typeface="Avenir Next LT Pro Light" panose="020B0304020202020204" pitchFamily="34" charset="0"/>
              <a:buChar char="-"/>
            </a:pPr>
            <a:r>
              <a:rPr lang="fr-FR" sz="2800" dirty="0">
                <a:latin typeface="Avenir Next LT Pro Light" panose="020B0304020202020204" pitchFamily="34" charset="0"/>
              </a:rPr>
              <a:t>Dette = 300’000		</a:t>
            </a:r>
            <a:r>
              <a:rPr lang="fr-FR" sz="2800" dirty="0">
                <a:latin typeface="Avenir Next LT Pro Light" panose="020B0304020202020204" pitchFamily="34" charset="0"/>
                <a:sym typeface="Symbol" panose="05050102010706020507" pitchFamily="18" charset="2"/>
              </a:rPr>
              <a:t>- </a:t>
            </a:r>
            <a:r>
              <a:rPr lang="fr-FR" sz="2800" dirty="0">
                <a:latin typeface="Avenir Next LT Pro Light" panose="020B0304020202020204" pitchFamily="34" charset="0"/>
              </a:rPr>
              <a:t>Intérêts de la dette = 6’000/an</a:t>
            </a:r>
            <a:endParaRPr lang="fr-FR" dirty="0">
              <a:latin typeface="Avenir Next LT Pro Light" panose="020B0304020202020204" pitchFamily="34" charset="0"/>
            </a:endParaRPr>
          </a:p>
          <a:p>
            <a:r>
              <a:rPr lang="fr-FR" sz="3000" b="1" dirty="0">
                <a:latin typeface="Avenir Next LT Pro Light" panose="020B0304020202020204" pitchFamily="34" charset="0"/>
              </a:rPr>
              <a:t>Droit d’habitation </a:t>
            </a:r>
            <a:r>
              <a:rPr lang="fr-FR" dirty="0">
                <a:latin typeface="Avenir Next LT Pro Light" panose="020B0304020202020204" pitchFamily="34" charset="0"/>
              </a:rPr>
              <a:t>(en fonction de l’âge et de l’objet)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r-FR" sz="2800" dirty="0">
                <a:latin typeface="Avenir Next LT Pro Light" panose="020B0304020202020204" pitchFamily="34" charset="0"/>
              </a:rPr>
              <a:t>[(400’000*3.5 %)-20 %] *18.11 = 202’832</a:t>
            </a:r>
          </a:p>
          <a:p>
            <a:r>
              <a:rPr lang="fr-FR" sz="3000" b="1" dirty="0">
                <a:latin typeface="Avenir Next LT Pro Light" panose="020B0304020202020204" pitchFamily="34" charset="0"/>
              </a:rPr>
              <a:t>Droit d’usufruit </a:t>
            </a:r>
            <a:r>
              <a:rPr lang="fr-FR" dirty="0">
                <a:latin typeface="Avenir Next LT Pro Light" panose="020B0304020202020204" pitchFamily="34" charset="0"/>
              </a:rPr>
              <a:t>(en fonction de l’âge et de l’objet)</a:t>
            </a:r>
          </a:p>
          <a:p>
            <a:pPr marL="457200" lvl="1" indent="0">
              <a:buNone/>
            </a:pPr>
            <a:r>
              <a:rPr lang="fr-FR" sz="2800" dirty="0">
                <a:latin typeface="Avenir Next LT Pro Light" panose="020B0304020202020204" pitchFamily="34" charset="0"/>
              </a:rPr>
              <a:t>[(400’000*3.5 %)-20 %-</a:t>
            </a:r>
            <a:r>
              <a:rPr lang="fr-FR" sz="2800" b="1" dirty="0">
                <a:latin typeface="Avenir Next LT Pro Light" panose="020B0304020202020204" pitchFamily="34" charset="0"/>
              </a:rPr>
              <a:t> intérêts de la dette</a:t>
            </a:r>
            <a:r>
              <a:rPr lang="fr-FR" sz="2800" dirty="0">
                <a:latin typeface="Avenir Next LT Pro Light" panose="020B0304020202020204" pitchFamily="34" charset="0"/>
              </a:rPr>
              <a:t>] *18.11 = 94’172</a:t>
            </a:r>
          </a:p>
          <a:p>
            <a:pPr marL="457200" lvl="1" indent="0">
              <a:buNone/>
            </a:pPr>
            <a:endParaRPr lang="fr-FR" sz="28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13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80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22920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Avenir Next LT Pro" panose="020B0504020202020204" pitchFamily="34" charset="0"/>
              </a:rPr>
              <a:t>Calcul de la valeur de transfert d’un bien immobilier </a:t>
            </a:r>
            <a:r>
              <a:rPr lang="fr-CH" sz="3200" dirty="0">
                <a:latin typeface="Avenir Next LT Pro" panose="020B0504020202020204" pitchFamily="34" charset="0"/>
              </a:rPr>
              <a:t>2/5</a:t>
            </a:r>
            <a:endParaRPr lang="fr-CH" dirty="0">
              <a:latin typeface="Avenir Next LT Pro" panose="020B05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4C183-B41A-803E-BF6F-5BE2FBEB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678"/>
            <a:ext cx="10515600" cy="3717681"/>
          </a:xfrm>
        </p:spPr>
        <p:txBody>
          <a:bodyPr>
            <a:noAutofit/>
          </a:bodyPr>
          <a:lstStyle/>
          <a:p>
            <a:r>
              <a:rPr lang="fr-FR" sz="3000" b="1" dirty="0">
                <a:latin typeface="Avenir Next LT Pro Light" panose="020B0304020202020204" pitchFamily="34" charset="0"/>
              </a:rPr>
              <a:t>Valeur de transfert</a:t>
            </a:r>
          </a:p>
          <a:p>
            <a:pPr marL="457200" lvl="1" indent="0">
              <a:buNone/>
            </a:pPr>
            <a:r>
              <a:rPr lang="fr-FR" sz="2800" dirty="0">
                <a:latin typeface="Avenir Next LT Pro Light" panose="020B0304020202020204" pitchFamily="34" charset="0"/>
              </a:rPr>
              <a:t>dette hypothécaire + montant du droit d’habitation (ou d’usufruit)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fr-FR" sz="2800" dirty="0">
                <a:latin typeface="Avenir Next LT Pro Light" panose="020B0304020202020204" pitchFamily="34" charset="0"/>
              </a:rPr>
              <a:t>300’000 + 202’832 = </a:t>
            </a:r>
            <a:r>
              <a:rPr lang="fr-FR" sz="2800" u="sng" dirty="0">
                <a:latin typeface="Avenir Next LT Pro Light" panose="020B0304020202020204" pitchFamily="34" charset="0"/>
              </a:rPr>
              <a:t>CHF 502’832</a:t>
            </a:r>
            <a:endParaRPr lang="fr-FR" sz="2800" dirty="0">
              <a:latin typeface="Avenir Next LT Pro Light" panose="020B0304020202020204" pitchFamily="34" charset="0"/>
            </a:endParaRPr>
          </a:p>
          <a:p>
            <a:r>
              <a:rPr lang="fr-FR" sz="3000" b="1" dirty="0">
                <a:latin typeface="Avenir Next LT Pro Light" panose="020B0304020202020204" pitchFamily="34" charset="0"/>
              </a:rPr>
              <a:t>Montant du dessaisissement </a:t>
            </a:r>
          </a:p>
          <a:p>
            <a:pPr marL="457200" lvl="1" indent="0">
              <a:buNone/>
            </a:pPr>
            <a:r>
              <a:rPr lang="fr-FR" sz="2800" dirty="0">
                <a:latin typeface="Avenir Next LT Pro Light" panose="020B0304020202020204" pitchFamily="34" charset="0"/>
              </a:rPr>
              <a:t>moyenne EC / ECAP (= ce que les enfants auraient dû payer selon directives de l’OFAS) – valeur de transfert</a:t>
            </a:r>
          </a:p>
          <a:p>
            <a:pPr marL="457200" lvl="1" indent="0">
              <a:buNone/>
            </a:pPr>
            <a:r>
              <a:rPr lang="fr-FR" sz="2800" b="1" u="sng" dirty="0">
                <a:latin typeface="Avenir Next LT Pro Light" panose="020B0304020202020204" pitchFamily="34" charset="0"/>
              </a:rPr>
              <a:t>600’000</a:t>
            </a:r>
            <a:r>
              <a:rPr lang="fr-FR" sz="2800" dirty="0">
                <a:latin typeface="Avenir Next LT Pro Light" panose="020B0304020202020204" pitchFamily="34" charset="0"/>
              </a:rPr>
              <a:t> – 502’832 = </a:t>
            </a:r>
            <a:r>
              <a:rPr lang="fr-FR" sz="2800" b="1" u="sng" dirty="0">
                <a:latin typeface="Avenir Next LT Pro Light" panose="020B0304020202020204" pitchFamily="34" charset="0"/>
              </a:rPr>
              <a:t>CHF 97’168 = dessaisissement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14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3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22920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Avenir Next LT Pro" panose="020B0504020202020204" pitchFamily="34" charset="0"/>
              </a:rPr>
              <a:t>Calcul de la valeur de transfert d’un bien immobilier</a:t>
            </a:r>
            <a:r>
              <a:rPr lang="fr-CH" sz="3200" dirty="0">
                <a:latin typeface="Avenir Next LT Pro" panose="020B0504020202020204" pitchFamily="34" charset="0"/>
              </a:rPr>
              <a:t> 3/5</a:t>
            </a:r>
            <a:endParaRPr lang="fr-CH" dirty="0">
              <a:latin typeface="Avenir Next LT Pro" panose="020B05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4C183-B41A-803E-BF6F-5BE2FBEB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825625"/>
            <a:ext cx="10972800" cy="4313917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FR" sz="3000" dirty="0">
                <a:latin typeface="Avenir Next LT Pro Light" panose="020B0304020202020204" pitchFamily="34" charset="0"/>
              </a:rPr>
              <a:t>participation mensuelle aux frais de l'EMS par les enfants, jusqu'à paiement complet du montant du </a:t>
            </a:r>
            <a:r>
              <a:rPr lang="fr-CH" sz="3000" dirty="0">
                <a:latin typeface="Avenir Next LT Pro Light" panose="020B0304020202020204" pitchFamily="34" charset="0"/>
              </a:rPr>
              <a:t>dessaisissement</a:t>
            </a:r>
            <a:r>
              <a:rPr lang="fr-FR" sz="3000" dirty="0">
                <a:latin typeface="Avenir Next LT Pro Light" panose="020B0304020202020204" pitchFamily="34" charset="0"/>
              </a:rPr>
              <a:t>, mais amortissement de 10'000/an à partir de la deuxième année complète</a:t>
            </a:r>
          </a:p>
          <a:p>
            <a:pPr marL="544513" indent="-544513">
              <a:spcAft>
                <a:spcPts val="1200"/>
              </a:spcAft>
              <a:buNone/>
            </a:pPr>
            <a:r>
              <a:rPr lang="fr-FR" sz="3000" dirty="0">
                <a:latin typeface="Avenir Next LT Pro Light" panose="020B0304020202020204" pitchFamily="34" charset="0"/>
              </a:rPr>
              <a:t>→ 	si </a:t>
            </a:r>
            <a:r>
              <a:rPr lang="fr-CH" sz="3000" dirty="0">
                <a:latin typeface="Avenir Next LT Pro Light" panose="020B0304020202020204" pitchFamily="34" charset="0"/>
              </a:rPr>
              <a:t>dessaisissement</a:t>
            </a:r>
            <a:r>
              <a:rPr lang="fr-FR" sz="3000" dirty="0">
                <a:latin typeface="Avenir Next LT Pro Light" panose="020B0304020202020204" pitchFamily="34" charset="0"/>
              </a:rPr>
              <a:t> de 97'168 en 2024, amortissement dès 2026, soit montant totalement amorti en 2035</a:t>
            </a:r>
          </a:p>
          <a:p>
            <a:pPr marL="544513" indent="-544513">
              <a:buNone/>
            </a:pPr>
            <a:r>
              <a:rPr lang="fr-FR" sz="3000" dirty="0">
                <a:latin typeface="Avenir Next LT Pro Light" panose="020B0304020202020204" pitchFamily="34" charset="0"/>
              </a:rPr>
              <a:t>→ si </a:t>
            </a:r>
            <a:r>
              <a:rPr lang="fr-CH" sz="3000" dirty="0">
                <a:latin typeface="Avenir Next LT Pro Light" panose="020B0304020202020204" pitchFamily="34" charset="0"/>
              </a:rPr>
              <a:t>entrée dans un home en </a:t>
            </a:r>
            <a:r>
              <a:rPr lang="fr-FR" sz="3000" dirty="0">
                <a:latin typeface="Avenir Next LT Pro Light" panose="020B0304020202020204" pitchFamily="34" charset="0"/>
              </a:rPr>
              <a:t>2030, les enfants doivent encore 47’168 à leurs parents</a:t>
            </a:r>
          </a:p>
          <a:p>
            <a:pPr marL="544513" indent="-544513">
              <a:buNone/>
            </a:pPr>
            <a:endParaRPr lang="fr-FR" sz="3000" dirty="0">
              <a:latin typeface="Avenir Next LT Pro Light" panose="020B0304020202020204" pitchFamily="34" charset="0"/>
            </a:endParaRPr>
          </a:p>
          <a:p>
            <a:pPr marL="544513" indent="-544513">
              <a:buNone/>
            </a:pPr>
            <a:endParaRPr lang="fr-FR" sz="30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fr-FR" sz="30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15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4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22920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Avenir Next LT Pro" panose="020B0504020202020204" pitchFamily="34" charset="0"/>
              </a:rPr>
              <a:t>Calcul de la valeur de transfert d’un bien immobilier </a:t>
            </a:r>
            <a:r>
              <a:rPr lang="fr-CH" sz="3200" dirty="0">
                <a:latin typeface="Avenir Next LT Pro" panose="020B0504020202020204" pitchFamily="34" charset="0"/>
              </a:rPr>
              <a:t>4/5</a:t>
            </a:r>
            <a:endParaRPr lang="fr-CH" dirty="0">
              <a:latin typeface="Avenir Next LT Pro" panose="020B05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4C183-B41A-803E-BF6F-5BE2FBEB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678"/>
            <a:ext cx="10515600" cy="3717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b="1" dirty="0">
                <a:latin typeface="Avenir Next LT Pro Light" panose="020B0304020202020204" pitchFamily="34" charset="0"/>
              </a:rPr>
              <a:t>Mêmes données de base, mais dette de 400’000</a:t>
            </a:r>
          </a:p>
          <a:p>
            <a:pPr marL="541338" indent="-541338">
              <a:buNone/>
            </a:pPr>
            <a:r>
              <a:rPr lang="fr-FR" dirty="0">
                <a:latin typeface="Avenir Next LT Pro Light" panose="020B0304020202020204" pitchFamily="34" charset="0"/>
              </a:rPr>
              <a:t>→	valeur de transfert</a:t>
            </a:r>
            <a:endParaRPr lang="fr-FR" sz="2800" dirty="0">
              <a:latin typeface="Avenir Next LT Pro Light" panose="020B0304020202020204" pitchFamily="34" charset="0"/>
            </a:endParaRPr>
          </a:p>
          <a:p>
            <a:pPr marL="541338" indent="-541338">
              <a:spcAft>
                <a:spcPts val="1200"/>
              </a:spcAft>
              <a:buNone/>
            </a:pPr>
            <a:r>
              <a:rPr lang="fr-FR" dirty="0">
                <a:latin typeface="Avenir Next LT Pro Light" panose="020B0304020202020204" pitchFamily="34" charset="0"/>
              </a:rPr>
              <a:t>	4</a:t>
            </a:r>
            <a:r>
              <a:rPr lang="fr-FR" sz="2800" dirty="0">
                <a:latin typeface="Avenir Next LT Pro Light" panose="020B0304020202020204" pitchFamily="34" charset="0"/>
              </a:rPr>
              <a:t>00’000 + 202’832 = </a:t>
            </a:r>
            <a:r>
              <a:rPr lang="fr-FR" sz="2800" u="sng" dirty="0">
                <a:latin typeface="Avenir Next LT Pro Light" panose="020B0304020202020204" pitchFamily="34" charset="0"/>
              </a:rPr>
              <a:t>CHF 602’832</a:t>
            </a:r>
            <a:endParaRPr lang="fr-FR" sz="2800" dirty="0">
              <a:latin typeface="Avenir Next LT Pro Light" panose="020B0304020202020204" pitchFamily="34" charset="0"/>
            </a:endParaRPr>
          </a:p>
          <a:p>
            <a:pPr marL="541338" indent="-541338">
              <a:buNone/>
            </a:pPr>
            <a:r>
              <a:rPr lang="fr-FR" dirty="0">
                <a:latin typeface="Avenir Next LT Pro Light" panose="020B0304020202020204" pitchFamily="34" charset="0"/>
              </a:rPr>
              <a:t>→	montant du dessaisissement</a:t>
            </a:r>
          </a:p>
          <a:p>
            <a:pPr marL="541338" indent="-541338">
              <a:spcAft>
                <a:spcPts val="1200"/>
              </a:spcAft>
              <a:buNone/>
            </a:pPr>
            <a:r>
              <a:rPr lang="fr-FR" dirty="0">
                <a:latin typeface="Avenir Next LT Pro Light" panose="020B0304020202020204" pitchFamily="34" charset="0"/>
              </a:rPr>
              <a:t>	</a:t>
            </a:r>
            <a:r>
              <a:rPr lang="fr-FR" sz="2800" dirty="0">
                <a:latin typeface="Avenir Next LT Pro Light" panose="020B0304020202020204" pitchFamily="34" charset="0"/>
              </a:rPr>
              <a:t>600’000 – 602’832 = </a:t>
            </a:r>
            <a:r>
              <a:rPr lang="fr-FR" sz="2800" b="1" u="sng" dirty="0">
                <a:latin typeface="Avenir Next LT Pro Light" panose="020B0304020202020204" pitchFamily="34" charset="0"/>
              </a:rPr>
              <a:t>CHF -2’832</a:t>
            </a:r>
            <a:endParaRPr lang="fr-FR" sz="2800" dirty="0">
              <a:latin typeface="Avenir Next LT Pro Light" panose="020B0304020202020204" pitchFamily="34" charset="0"/>
            </a:endParaRPr>
          </a:p>
          <a:p>
            <a:pPr marL="541338" indent="-541338" algn="ctr">
              <a:buNone/>
            </a:pPr>
            <a:r>
              <a:rPr lang="fr-FR" b="1" i="1" dirty="0">
                <a:latin typeface="Avenir Next LT Pro Light" panose="020B0304020202020204" pitchFamily="34" charset="0"/>
                <a:sym typeface="Symbol" panose="05050102010706020507" pitchFamily="18" charset="2"/>
              </a:rPr>
              <a:t>	aucun risque financier pour les enfants </a:t>
            </a:r>
            <a:endParaRPr lang="fr-FR" b="1" i="1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16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0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22920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Avenir Next LT Pro" panose="020B0504020202020204" pitchFamily="34" charset="0"/>
              </a:rPr>
              <a:t>Calcul de la valeur de transfert d’un bien immobilier </a:t>
            </a:r>
            <a:r>
              <a:rPr lang="fr-CH" sz="3200" dirty="0">
                <a:latin typeface="Avenir Next LT Pro" panose="020B0504020202020204" pitchFamily="34" charset="0"/>
              </a:rPr>
              <a:t>5/5</a:t>
            </a:r>
            <a:endParaRPr lang="fr-CH" dirty="0">
              <a:latin typeface="Avenir Next LT Pro" panose="020B05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4C183-B41A-803E-BF6F-5BE2FBEB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678"/>
            <a:ext cx="10515600" cy="3717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b="1" dirty="0">
                <a:latin typeface="Avenir Next LT Pro Light" panose="020B0304020202020204" pitchFamily="34" charset="0"/>
              </a:rPr>
              <a:t>Mêmes données de base, mais dette de 200’000</a:t>
            </a:r>
          </a:p>
          <a:p>
            <a:pPr marL="541338" indent="-541338">
              <a:buNone/>
            </a:pPr>
            <a:r>
              <a:rPr lang="fr-FR" dirty="0">
                <a:latin typeface="Avenir Next LT Pro Light" panose="020B0304020202020204" pitchFamily="34" charset="0"/>
              </a:rPr>
              <a:t>→	valeur de transfert</a:t>
            </a:r>
            <a:endParaRPr lang="fr-FR" sz="2800" dirty="0">
              <a:latin typeface="Avenir Next LT Pro Light" panose="020B0304020202020204" pitchFamily="34" charset="0"/>
            </a:endParaRPr>
          </a:p>
          <a:p>
            <a:pPr marL="541338" indent="-541338">
              <a:spcAft>
                <a:spcPts val="1200"/>
              </a:spcAft>
              <a:buNone/>
            </a:pPr>
            <a:r>
              <a:rPr lang="fr-FR" dirty="0">
                <a:latin typeface="Avenir Next LT Pro Light" panose="020B0304020202020204" pitchFamily="34" charset="0"/>
              </a:rPr>
              <a:t>	2</a:t>
            </a:r>
            <a:r>
              <a:rPr lang="fr-FR" sz="2800" dirty="0">
                <a:latin typeface="Avenir Next LT Pro Light" panose="020B0304020202020204" pitchFamily="34" charset="0"/>
              </a:rPr>
              <a:t>00’000 + 202’832 = </a:t>
            </a:r>
            <a:r>
              <a:rPr lang="fr-FR" sz="2800" u="sng" dirty="0">
                <a:latin typeface="Avenir Next LT Pro Light" panose="020B0304020202020204" pitchFamily="34" charset="0"/>
              </a:rPr>
              <a:t>CHF 402’832</a:t>
            </a:r>
            <a:endParaRPr lang="fr-FR" sz="2800" dirty="0">
              <a:latin typeface="Avenir Next LT Pro Light" panose="020B0304020202020204" pitchFamily="34" charset="0"/>
            </a:endParaRPr>
          </a:p>
          <a:p>
            <a:pPr marL="541338" indent="-541338">
              <a:buNone/>
            </a:pPr>
            <a:r>
              <a:rPr lang="fr-FR" dirty="0">
                <a:latin typeface="Avenir Next LT Pro Light" panose="020B0304020202020204" pitchFamily="34" charset="0"/>
              </a:rPr>
              <a:t>→	montant du dessaisissement</a:t>
            </a:r>
          </a:p>
          <a:p>
            <a:pPr marL="541338" indent="-541338">
              <a:spcAft>
                <a:spcPts val="1200"/>
              </a:spcAft>
              <a:buNone/>
            </a:pPr>
            <a:r>
              <a:rPr lang="fr-FR" dirty="0">
                <a:latin typeface="Avenir Next LT Pro Light" panose="020B0304020202020204" pitchFamily="34" charset="0"/>
              </a:rPr>
              <a:t>	</a:t>
            </a:r>
            <a:r>
              <a:rPr lang="fr-FR" sz="2800" dirty="0">
                <a:latin typeface="Avenir Next LT Pro Light" panose="020B0304020202020204" pitchFamily="34" charset="0"/>
              </a:rPr>
              <a:t>600’000 – 402’832 = </a:t>
            </a:r>
            <a:r>
              <a:rPr lang="fr-FR" sz="2800" b="1" u="sng" dirty="0">
                <a:latin typeface="Avenir Next LT Pro Light" panose="020B0304020202020204" pitchFamily="34" charset="0"/>
              </a:rPr>
              <a:t>CHF 197’168</a:t>
            </a:r>
            <a:endParaRPr lang="fr-FR" sz="2800" dirty="0">
              <a:latin typeface="Avenir Next LT Pro Light" panose="020B0304020202020204" pitchFamily="34" charset="0"/>
            </a:endParaRPr>
          </a:p>
          <a:p>
            <a:pPr marL="541338" indent="-541338" algn="ctr">
              <a:buNone/>
            </a:pPr>
            <a:r>
              <a:rPr lang="fr-FR" b="1" i="1" dirty="0">
                <a:latin typeface="Avenir Next LT Pro Light" panose="020B0304020202020204" pitchFamily="34" charset="0"/>
                <a:sym typeface="Symbol" panose="05050102010706020507" pitchFamily="18" charset="2"/>
              </a:rPr>
              <a:t>	montant totalement amorti en 2045</a:t>
            </a:r>
            <a:endParaRPr lang="fr-FR" b="1" i="1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17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0A339-2092-1A0E-46CB-E5AD5B65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21169"/>
            <a:ext cx="10515600" cy="2805112"/>
          </a:xfrm>
          <a:solidFill>
            <a:schemeClr val="bg1"/>
          </a:solidFill>
          <a:ln>
            <a:noFill/>
          </a:ln>
        </p:spPr>
        <p:txBody>
          <a:bodyPr bIns="180000" anchor="b"/>
          <a:lstStyle/>
          <a:p>
            <a:pPr algn="ctr"/>
            <a:r>
              <a:rPr lang="fr-CH" dirty="0">
                <a:latin typeface="Avenir Next LT Pro Light" panose="020B0304020202020204" pitchFamily="34" charset="0"/>
              </a:rPr>
              <a:t>Conclusions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52DF33-F24E-2D00-303C-B7D9B7850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1" y="1883067"/>
            <a:ext cx="3092631" cy="13334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690037-4226-9A5C-0AA0-F98706974508}"/>
              </a:ext>
            </a:extLst>
          </p:cNvPr>
          <p:cNvSpPr/>
          <p:nvPr/>
        </p:nvSpPr>
        <p:spPr>
          <a:xfrm>
            <a:off x="908594" y="1801179"/>
            <a:ext cx="10362112" cy="26336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220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19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D2F1EA-A5FA-0E44-40F3-D77A1F2A3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888" y="2531613"/>
            <a:ext cx="4287243" cy="2856795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1466AAE-81CC-28C7-A475-44B4A14145EF}"/>
              </a:ext>
            </a:extLst>
          </p:cNvPr>
          <p:cNvSpPr txBox="1">
            <a:spLocks/>
          </p:cNvSpPr>
          <p:nvPr/>
        </p:nvSpPr>
        <p:spPr>
          <a:xfrm>
            <a:off x="612869" y="2506522"/>
            <a:ext cx="6351227" cy="28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fr-CH" sz="3200" dirty="0">
                <a:latin typeface="Avenir Next LT Pro Light" panose="020B0304020202020204" pitchFamily="34" charset="0"/>
              </a:rPr>
              <a:t>Une consultation chez le notaire permet d'y voir clair au sein des solutions proposées (donation, donation mixte, usufruit, droit d’habitation ou pas de transfert).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75303A8-9DC8-D959-1AD1-6FD8602A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87" y="628378"/>
            <a:ext cx="812292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4100" dirty="0">
                <a:latin typeface="Avenir Next LT Pro" panose="020B0504020202020204" pitchFamily="34" charset="0"/>
              </a:rPr>
              <a:t>Il n’existe pas de solution miracle applicable à tous !</a:t>
            </a:r>
          </a:p>
        </p:txBody>
      </p:sp>
    </p:spTree>
    <p:extLst>
      <p:ext uri="{BB962C8B-B14F-4D97-AF65-F5344CB8AC3E}">
        <p14:creationId xmlns:p14="http://schemas.microsoft.com/office/powerpoint/2010/main" val="124304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0A339-2092-1A0E-46CB-E5AD5B65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21169"/>
            <a:ext cx="10515600" cy="2805112"/>
          </a:xfrm>
          <a:solidFill>
            <a:schemeClr val="bg1"/>
          </a:solidFill>
          <a:ln>
            <a:noFill/>
          </a:ln>
        </p:spPr>
        <p:txBody>
          <a:bodyPr bIns="180000" anchor="b">
            <a:normAutofit/>
          </a:bodyPr>
          <a:lstStyle/>
          <a:p>
            <a:pPr algn="ctr"/>
            <a:r>
              <a:rPr lang="fr-FR" sz="4400" cap="small" dirty="0"/>
              <a:t>TRANSMETTRE OU NON SA MAISON,</a:t>
            </a:r>
            <a:br>
              <a:rPr lang="fr-FR" sz="4400" cap="small" dirty="0"/>
            </a:br>
            <a:r>
              <a:rPr lang="fr-FR" sz="4400" cap="small" dirty="0"/>
              <a:t>THAT IS THE QUESTION ?</a:t>
            </a:r>
            <a:endParaRPr lang="fr-CH" sz="4400" cap="small" dirty="0">
              <a:latin typeface="Avenir Next LT Pro Light" panose="020B03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52DF33-F24E-2D00-303C-B7D9B7850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1" y="1883067"/>
            <a:ext cx="3092631" cy="13334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690037-4226-9A5C-0AA0-F98706974508}"/>
              </a:ext>
            </a:extLst>
          </p:cNvPr>
          <p:cNvSpPr/>
          <p:nvPr/>
        </p:nvSpPr>
        <p:spPr>
          <a:xfrm>
            <a:off x="908594" y="1801179"/>
            <a:ext cx="10362112" cy="26336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12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20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75303A8-9DC8-D959-1AD1-6FD8602A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87" y="628378"/>
            <a:ext cx="812292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z="4100" dirty="0">
                <a:latin typeface="Avenir Next LT Pro" panose="020B0504020202020204" pitchFamily="34" charset="0"/>
              </a:rPr>
              <a:t>Suivez-nous !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B41BFDE-DC3E-99CB-1B9E-B5C578E91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31404"/>
              </p:ext>
            </p:extLst>
          </p:nvPr>
        </p:nvGraphicFramePr>
        <p:xfrm>
          <a:off x="1039091" y="1819234"/>
          <a:ext cx="10120745" cy="426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8293">
                  <a:extLst>
                    <a:ext uri="{9D8B030D-6E8A-4147-A177-3AD203B41FA5}">
                      <a16:colId xmlns:a16="http://schemas.microsoft.com/office/drawing/2014/main" val="4132297683"/>
                    </a:ext>
                  </a:extLst>
                </a:gridCol>
                <a:gridCol w="8972452">
                  <a:extLst>
                    <a:ext uri="{9D8B030D-6E8A-4147-A177-3AD203B41FA5}">
                      <a16:colId xmlns:a16="http://schemas.microsoft.com/office/drawing/2014/main" val="3479879786"/>
                    </a:ext>
                  </a:extLst>
                </a:gridCol>
              </a:tblGrid>
              <a:tr h="1066940">
                <a:tc gridSpan="2">
                  <a:txBody>
                    <a:bodyPr/>
                    <a:lstStyle/>
                    <a:p>
                      <a:r>
                        <a:rPr lang="fr-CH" sz="3200" dirty="0">
                          <a:latin typeface="Avenir Next LT Pro Light" panose="020B0304020202020204" pitchFamily="34" charset="0"/>
                          <a:hlinkClick r:id="rId5"/>
                        </a:rPr>
                        <a:t>https://notairene.ch/</a:t>
                      </a:r>
                      <a:endParaRPr lang="fr-CH" sz="320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4090589"/>
                  </a:ext>
                </a:extLst>
              </a:tr>
              <a:tr h="1066940">
                <a:tc>
                  <a:txBody>
                    <a:bodyPr/>
                    <a:lstStyle/>
                    <a:p>
                      <a:endParaRPr lang="fr-CH" sz="240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H" sz="3200" dirty="0">
                          <a:latin typeface="Avenir Next LT Pro Light" panose="020B0304020202020204" pitchFamily="34" charset="0"/>
                          <a:hlinkClick r:id="rId6"/>
                        </a:rPr>
                        <a:t>https://www.linkedin.com/company/notairene/</a:t>
                      </a:r>
                      <a:r>
                        <a:rPr lang="fr-CH" sz="3200" dirty="0">
                          <a:latin typeface="Avenir Next LT Pro Light" panose="020B03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0919227"/>
                  </a:ext>
                </a:extLst>
              </a:tr>
              <a:tr h="1066940">
                <a:tc>
                  <a:txBody>
                    <a:bodyPr/>
                    <a:lstStyle/>
                    <a:p>
                      <a:endParaRPr lang="fr-CH" sz="240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3200" dirty="0">
                          <a:latin typeface="Avenir Next LT Pro Light" panose="020B0304020202020204" pitchFamily="34" charset="0"/>
                          <a:hlinkClick r:id="rId7"/>
                        </a:rPr>
                        <a:t>https://www.facebook.com/notairesne</a:t>
                      </a:r>
                      <a:endParaRPr lang="fr-CH" sz="320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8882305"/>
                  </a:ext>
                </a:extLst>
              </a:tr>
              <a:tr h="1066940">
                <a:tc gridSpan="2">
                  <a:txBody>
                    <a:bodyPr/>
                    <a:lstStyle/>
                    <a:p>
                      <a:r>
                        <a:rPr lang="fr-CH" sz="3200" dirty="0">
                          <a:latin typeface="Avenir Next LT Pro Light" panose="020B0304020202020204" pitchFamily="34" charset="0"/>
                        </a:rPr>
                        <a:t>                 Et prochainement sur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240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24950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0D5DA820-CB7F-448E-82FA-3E530FBD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11" y="5107262"/>
            <a:ext cx="885165" cy="8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E0A9CD-82A4-66F4-9039-0185E52A3E6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887" t="20000" r="19841" b="20000"/>
          <a:stretch/>
        </p:blipFill>
        <p:spPr>
          <a:xfrm>
            <a:off x="1117535" y="2976045"/>
            <a:ext cx="889180" cy="885165"/>
          </a:xfrm>
          <a:prstGeom prst="rect">
            <a:avLst/>
          </a:prstGeom>
        </p:spPr>
      </p:pic>
      <p:pic>
        <p:nvPicPr>
          <p:cNvPr id="10" name="Image 9" descr="Une image contenant logo, symbole, Graphique, Police&#10;&#10;Description générée automatiquement">
            <a:extLst>
              <a:ext uri="{FF2B5EF4-FFF2-40B4-BE49-F238E27FC236}">
                <a16:creationId xmlns:a16="http://schemas.microsoft.com/office/drawing/2014/main" id="{DCB72D57-46A4-6709-809C-32753F924EF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20000" r="19841" b="20136"/>
          <a:stretch/>
        </p:blipFill>
        <p:spPr>
          <a:xfrm>
            <a:off x="1117535" y="4031293"/>
            <a:ext cx="885165" cy="8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33484"/>
          </a:xfrm>
        </p:spPr>
        <p:txBody>
          <a:bodyPr>
            <a:normAutofit/>
          </a:bodyPr>
          <a:lstStyle/>
          <a:p>
            <a:r>
              <a:rPr lang="fr-CH" dirty="0">
                <a:latin typeface="Avenir Next LT Pro" panose="020B0504020202020204" pitchFamily="34" charset="0"/>
              </a:rPr>
              <a:t>Profitons avant que le home nous pique tout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3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  <p:pic>
        <p:nvPicPr>
          <p:cNvPr id="2054" name="Picture 6" descr="Thanksgiving “Cat”-astrophe: Tom &amp; Jerry in “The Little Orphan” – Animation  Scoop">
            <a:extLst>
              <a:ext uri="{FF2B5EF4-FFF2-40B4-BE49-F238E27FC236}">
                <a16:creationId xmlns:a16="http://schemas.microsoft.com/office/drawing/2014/main" id="{F9E1940D-316E-2F0C-7702-12F32F6CB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2177" r="2026" b="3064"/>
          <a:stretch/>
        </p:blipFill>
        <p:spPr bwMode="auto">
          <a:xfrm>
            <a:off x="3237876" y="2128603"/>
            <a:ext cx="5261548" cy="376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5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0A339-2092-1A0E-46CB-E5AD5B65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21169"/>
            <a:ext cx="10515600" cy="2805112"/>
          </a:xfrm>
          <a:solidFill>
            <a:schemeClr val="bg1"/>
          </a:solidFill>
          <a:ln>
            <a:noFill/>
          </a:ln>
        </p:spPr>
        <p:txBody>
          <a:bodyPr bIns="180000" anchor="b">
            <a:normAutofit/>
          </a:bodyPr>
          <a:lstStyle/>
          <a:p>
            <a:pPr algn="ctr"/>
            <a:r>
              <a:rPr lang="fr-CH" sz="4800" dirty="0">
                <a:latin typeface="Avenir Next LT Pro Light" panose="020B0304020202020204" pitchFamily="34" charset="0"/>
              </a:rPr>
              <a:t>Usufruit ou droit d’habitation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52DF33-F24E-2D00-303C-B7D9B7850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1" y="1883067"/>
            <a:ext cx="3092631" cy="13334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690037-4226-9A5C-0AA0-F98706974508}"/>
              </a:ext>
            </a:extLst>
          </p:cNvPr>
          <p:cNvSpPr/>
          <p:nvPr/>
        </p:nvSpPr>
        <p:spPr>
          <a:xfrm>
            <a:off x="908594" y="1801179"/>
            <a:ext cx="10362112" cy="26336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581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22920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Avenir Next LT Pro" panose="020B0504020202020204" pitchFamily="34" charset="0"/>
              </a:rPr>
              <a:t>Usufruit</a:t>
            </a:r>
            <a:r>
              <a:rPr lang="fr-CH" sz="3600" dirty="0">
                <a:latin typeface="Avenir Next LT Pro" panose="020B0504020202020204" pitchFamily="34" charset="0"/>
              </a:rPr>
              <a:t> (immobilier) - Généralités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4C183-B41A-803E-BF6F-5BE2FBEB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CH" sz="3200" b="1" dirty="0">
                <a:latin typeface="Avenir Next LT Pro Light" panose="020B0304020202020204" pitchFamily="34" charset="0"/>
              </a:rPr>
              <a:t>usufruitiers</a:t>
            </a:r>
            <a:r>
              <a:rPr lang="fr-CH" sz="3200" dirty="0">
                <a:latin typeface="Avenir Next LT Pro Light" panose="020B0304020202020204" pitchFamily="34" charset="0"/>
              </a:rPr>
              <a:t> = les parents</a:t>
            </a:r>
          </a:p>
          <a:p>
            <a:pPr>
              <a:buNone/>
            </a:pPr>
            <a:endParaRPr lang="fr-CH" sz="1900" dirty="0">
              <a:latin typeface="Avenir Next LT Pro Light" panose="020B0304020202020204" pitchFamily="34" charset="0"/>
            </a:endParaRPr>
          </a:p>
          <a:p>
            <a:pPr>
              <a:buNone/>
            </a:pPr>
            <a:r>
              <a:rPr lang="fr-CH" sz="3200" b="1" dirty="0">
                <a:latin typeface="Avenir Next LT Pro Light" panose="020B0304020202020204" pitchFamily="34" charset="0"/>
              </a:rPr>
              <a:t>nus-propriétaires</a:t>
            </a:r>
            <a:r>
              <a:rPr lang="fr-CH" sz="3200" dirty="0">
                <a:latin typeface="Avenir Next LT Pro Light" panose="020B0304020202020204" pitchFamily="34" charset="0"/>
              </a:rPr>
              <a:t> = les enfants</a:t>
            </a:r>
          </a:p>
          <a:p>
            <a:pPr algn="just"/>
            <a:endParaRPr lang="fr-CH" sz="3200" dirty="0">
              <a:latin typeface="Avenir Next LT Pro Light" panose="020B0304020202020204" pitchFamily="34" charset="0"/>
            </a:endParaRPr>
          </a:p>
          <a:p>
            <a:pPr marL="0" indent="0" algn="just">
              <a:buNone/>
            </a:pPr>
            <a:r>
              <a:rPr lang="fr-CH" sz="3200" u="sng" dirty="0">
                <a:latin typeface="Avenir Next LT Pro Light" panose="020B0304020202020204" pitchFamily="34" charset="0"/>
              </a:rPr>
              <a:t>Parents</a:t>
            </a:r>
            <a:r>
              <a:rPr lang="fr-CH" sz="3200" dirty="0">
                <a:latin typeface="Avenir Next LT Pro Light" panose="020B0304020202020204" pitchFamily="34" charset="0"/>
              </a:rPr>
              <a:t> :</a:t>
            </a:r>
          </a:p>
          <a:p>
            <a:pPr algn="just"/>
            <a:r>
              <a:rPr lang="fr-CH" sz="3200" dirty="0">
                <a:latin typeface="Avenir Next LT Pro Light" panose="020B0304020202020204" pitchFamily="34" charset="0"/>
              </a:rPr>
              <a:t>jouissance de la maison (droit cessible)</a:t>
            </a:r>
          </a:p>
          <a:p>
            <a:pPr algn="just"/>
            <a:r>
              <a:rPr lang="fr-CH" sz="3200" dirty="0">
                <a:latin typeface="Avenir Next LT Pro Light" panose="020B0304020202020204" pitchFamily="34" charset="0"/>
              </a:rPr>
              <a:t>possibilité de louer la maison et d’en tirer des revenus </a:t>
            </a:r>
          </a:p>
          <a:p>
            <a:pPr algn="just"/>
            <a:r>
              <a:rPr lang="fr-CH" sz="3200" dirty="0">
                <a:latin typeface="Avenir Next LT Pro Light" panose="020B0304020202020204" pitchFamily="34" charset="0"/>
              </a:rPr>
              <a:t>charges : entretien ordinaire (voir extraordinaire), impôts, intérêts de la dette hypothécaire, assurance etc… 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5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3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22920" cy="1325563"/>
          </a:xfrm>
        </p:spPr>
        <p:txBody>
          <a:bodyPr/>
          <a:lstStyle/>
          <a:p>
            <a:r>
              <a:rPr lang="fr-CH" dirty="0">
                <a:latin typeface="Avenir Next LT Pro" panose="020B0504020202020204" pitchFamily="34" charset="0"/>
              </a:rPr>
              <a:t>Usufruit </a:t>
            </a:r>
            <a:r>
              <a:rPr lang="fr-CH" sz="3600" dirty="0">
                <a:latin typeface="Avenir Next LT Pro" panose="020B0504020202020204" pitchFamily="34" charset="0"/>
              </a:rPr>
              <a:t>- Avantages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4C183-B41A-803E-BF6F-5BE2FBEB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342"/>
            <a:ext cx="10626969" cy="4572008"/>
          </a:xfrm>
        </p:spPr>
        <p:txBody>
          <a:bodyPr>
            <a:noAutofit/>
          </a:bodyPr>
          <a:lstStyle/>
          <a:p>
            <a:pPr lvl="0" algn="just"/>
            <a:r>
              <a:rPr lang="fr-CH" dirty="0">
                <a:latin typeface="Avenir Next LT Pro Light" panose="020B0304020202020204" pitchFamily="34" charset="0"/>
              </a:rPr>
              <a:t>La situation est déjà réglée au moment de la succession. </a:t>
            </a:r>
          </a:p>
          <a:p>
            <a:pPr lvl="0" algn="just"/>
            <a:r>
              <a:rPr lang="fr-CH" dirty="0">
                <a:latin typeface="Avenir Next LT Pro Light" panose="020B0304020202020204" pitchFamily="34" charset="0"/>
              </a:rPr>
              <a:t>Les parents continuent de percevoir les revenus de l'immeuble. </a:t>
            </a:r>
          </a:p>
          <a:p>
            <a:pPr lvl="0" algn="just"/>
            <a:r>
              <a:rPr lang="fr-CH" dirty="0">
                <a:latin typeface="Avenir Next LT Pro Light" panose="020B0304020202020204" pitchFamily="34" charset="0"/>
              </a:rPr>
              <a:t>Les parents restent maîtres de la situation (sur le plan économique).</a:t>
            </a:r>
          </a:p>
          <a:p>
            <a:pPr lvl="0" algn="just"/>
            <a:r>
              <a:rPr lang="fr-CH" dirty="0">
                <a:latin typeface="Avenir Next LT Pro Light" panose="020B0304020202020204" pitchFamily="34" charset="0"/>
              </a:rPr>
              <a:t>Pas de changements dans la déclaration fiscale.</a:t>
            </a:r>
          </a:p>
          <a:p>
            <a:pPr marL="0" lvl="0" indent="0">
              <a:buNone/>
            </a:pPr>
            <a:endParaRPr lang="fr-CH" dirty="0">
              <a:latin typeface="Avenir Next LT Pro Light" panose="020B0304020202020204" pitchFamily="34" charset="0"/>
            </a:endParaRPr>
          </a:p>
          <a:p>
            <a:pPr marL="0" lvl="0" indent="0" algn="ctr">
              <a:buNone/>
            </a:pPr>
            <a:r>
              <a:rPr lang="fr-CH" b="1" dirty="0">
                <a:latin typeface="Avenir Next LT Pro Light" panose="020B0304020202020204" pitchFamily="34" charset="0"/>
              </a:rPr>
              <a:t>Avec l’usufruit et en cas d’entrée dans un EMS,</a:t>
            </a:r>
          </a:p>
          <a:p>
            <a:pPr marL="0" lvl="0" indent="0" algn="ctr">
              <a:buNone/>
            </a:pPr>
            <a:r>
              <a:rPr lang="fr-CH" b="1" dirty="0">
                <a:latin typeface="Avenir Next LT Pro Light" panose="020B0304020202020204" pitchFamily="34" charset="0"/>
              </a:rPr>
              <a:t> on a peut-être sauvé les meubles mais pas l’immeuble !</a:t>
            </a:r>
            <a:endParaRPr lang="fr-CH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6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8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64236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Avenir Next LT Pro" panose="020B0504020202020204" pitchFamily="34" charset="0"/>
              </a:rPr>
              <a:t>Usufruit</a:t>
            </a:r>
            <a:r>
              <a:rPr lang="fr-CH" sz="3600" dirty="0">
                <a:latin typeface="Avenir Next LT Pro" panose="020B0504020202020204" pitchFamily="34" charset="0"/>
              </a:rPr>
              <a:t> (immobilier) - Entrée en EMS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4C183-B41A-803E-BF6F-5BE2FBEB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fr-CH" sz="2600" dirty="0">
                <a:latin typeface="Avenir Next LT Pro Light" panose="020B0304020202020204" pitchFamily="34" charset="0"/>
              </a:rPr>
              <a:t>pas d’aide des prestations complémentaires pour assurer les frais de l’EMS</a:t>
            </a:r>
          </a:p>
          <a:p>
            <a:pPr algn="just"/>
            <a:r>
              <a:rPr lang="fr-CH" sz="2600" dirty="0">
                <a:latin typeface="Avenir Next LT Pro Light" panose="020B0304020202020204" pitchFamily="34" charset="0"/>
              </a:rPr>
              <a:t>obligation de louer ou vendre si revenus de la location sont insuffisants</a:t>
            </a:r>
          </a:p>
          <a:p>
            <a:pPr algn="just"/>
            <a:r>
              <a:rPr lang="fr-CH" sz="2600" dirty="0">
                <a:latin typeface="Avenir Next LT Pro Light" panose="020B0304020202020204" pitchFamily="34" charset="0"/>
              </a:rPr>
              <a:t>en cas de vente, les usufruitiers récupèrent une partie du prix de vente (en fonction du prix et de leur espérance de vie)</a:t>
            </a:r>
          </a:p>
          <a:p>
            <a:pPr algn="just"/>
            <a:r>
              <a:rPr lang="fr-CH" sz="2600" dirty="0">
                <a:latin typeface="Avenir Next LT Pro Light" panose="020B0304020202020204" pitchFamily="34" charset="0"/>
              </a:rPr>
              <a:t>calcul de la valeur de transfert pour définir le montant de l’éventuel dessaisissement en faveur des enfants</a:t>
            </a:r>
          </a:p>
          <a:p>
            <a:pPr algn="just"/>
            <a:r>
              <a:rPr lang="fr-CH" sz="2600" dirty="0">
                <a:latin typeface="Avenir Next LT Pro Light" panose="020B0304020202020204" pitchFamily="34" charset="0"/>
              </a:rPr>
              <a:t>participation des enfants aux frais de l’EMS jusqu’à concurrence du montant de l’éventuel dessaisissement en faveur des enfants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7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AFF0-2C79-3361-E0A3-C413EA6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964507" cy="962932"/>
          </a:xfrm>
        </p:spPr>
        <p:txBody>
          <a:bodyPr/>
          <a:lstStyle/>
          <a:p>
            <a:r>
              <a:rPr lang="fr-CH" dirty="0">
                <a:latin typeface="Avenir Next LT Pro" panose="020B0504020202020204" pitchFamily="34" charset="0"/>
              </a:rPr>
              <a:t>Droit d’habitation </a:t>
            </a:r>
            <a:r>
              <a:rPr lang="fr-CH" sz="3600" dirty="0">
                <a:latin typeface="Avenir Next LT Pro" panose="020B0504020202020204" pitchFamily="34" charset="0"/>
              </a:rPr>
              <a:t>- Généralités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4C183-B41A-803E-BF6F-5BE2FBEB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563672"/>
            <a:ext cx="11223172" cy="479267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CH" b="1" dirty="0">
                <a:latin typeface="Avenir Next LT Pro Light" panose="020B0304020202020204" pitchFamily="34" charset="0"/>
              </a:rPr>
              <a:t>bénéficiaires du droit</a:t>
            </a:r>
            <a:r>
              <a:rPr lang="fr-CH" dirty="0">
                <a:latin typeface="Avenir Next LT Pro Light" panose="020B0304020202020204" pitchFamily="34" charset="0"/>
              </a:rPr>
              <a:t> = les parents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H" b="1" dirty="0">
                <a:latin typeface="Avenir Next LT Pro Light" panose="020B0304020202020204" pitchFamily="34" charset="0"/>
              </a:rPr>
              <a:t>propriétaires</a:t>
            </a:r>
            <a:r>
              <a:rPr lang="fr-CH" dirty="0">
                <a:latin typeface="Avenir Next LT Pro Light" panose="020B0304020202020204" pitchFamily="34" charset="0"/>
              </a:rPr>
              <a:t> = les enfants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fr-CH" u="sng" dirty="0">
                <a:latin typeface="Avenir Next LT Pro Light" panose="020B0304020202020204" pitchFamily="34" charset="0"/>
              </a:rPr>
              <a:t>Parents</a:t>
            </a:r>
            <a:r>
              <a:rPr lang="fr-CH" dirty="0">
                <a:latin typeface="Avenir Next LT Pro Light" panose="020B0304020202020204" pitchFamily="34" charset="0"/>
              </a:rPr>
              <a:t> :</a:t>
            </a:r>
          </a:p>
          <a:p>
            <a:pPr algn="just">
              <a:lnSpc>
                <a:spcPct val="80000"/>
              </a:lnSpc>
            </a:pPr>
            <a:r>
              <a:rPr lang="fr-CH" dirty="0">
                <a:latin typeface="Avenir Next LT Pro Light" panose="020B0304020202020204" pitchFamily="34" charset="0"/>
              </a:rPr>
              <a:t>jouissance de la maison (droit personnel </a:t>
            </a:r>
            <a:r>
              <a:rPr lang="fr-CH" u="sng" dirty="0">
                <a:latin typeface="Avenir Next LT Pro Light" panose="020B0304020202020204" pitchFamily="34" charset="0"/>
              </a:rPr>
              <a:t>non cessible</a:t>
            </a:r>
            <a:r>
              <a:rPr lang="fr-CH" dirty="0">
                <a:latin typeface="Avenir Next LT Pro Light" panose="020B0304020202020204" pitchFamily="34" charset="0"/>
              </a:rPr>
              <a:t>)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fr-CH" dirty="0">
                <a:latin typeface="Avenir Next LT Pro Light" panose="020B0304020202020204" pitchFamily="34" charset="0"/>
              </a:rPr>
              <a:t>charges : entretien ordinaire (sauf si plusieurs logements dans une villa) et imposition sur la valeur locative (si droit d’habitation gratuit)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fr-CH" u="sng" dirty="0">
                <a:latin typeface="Avenir Next LT Pro Light" panose="020B0304020202020204" pitchFamily="34" charset="0"/>
              </a:rPr>
              <a:t>Enfants</a:t>
            </a:r>
            <a:r>
              <a:rPr lang="fr-CH" dirty="0">
                <a:latin typeface="Avenir Next LT Pro Light" panose="020B0304020202020204" pitchFamily="34" charset="0"/>
              </a:rPr>
              <a:t> : </a:t>
            </a:r>
          </a:p>
          <a:p>
            <a:pPr algn="just">
              <a:lnSpc>
                <a:spcPct val="80000"/>
              </a:lnSpc>
            </a:pPr>
            <a:r>
              <a:rPr lang="fr-CH" dirty="0">
                <a:latin typeface="Avenir Next LT Pro Light" panose="020B0304020202020204" pitchFamily="34" charset="0"/>
              </a:rPr>
              <a:t>fortune et dette dans la déclaration fiscale</a:t>
            </a:r>
          </a:p>
          <a:p>
            <a:pPr algn="just">
              <a:lnSpc>
                <a:spcPct val="80000"/>
              </a:lnSpc>
            </a:pPr>
            <a:r>
              <a:rPr lang="fr-CH" dirty="0">
                <a:latin typeface="Avenir Next LT Pro Light" panose="020B0304020202020204" pitchFamily="34" charset="0"/>
              </a:rPr>
              <a:t>déduction des intérêts de la dette (en revenus)</a:t>
            </a:r>
          </a:p>
          <a:p>
            <a:pPr marL="0" indent="0">
              <a:buNone/>
            </a:pPr>
            <a:endParaRPr lang="fr-CH" dirty="0">
              <a:latin typeface="Avenir Next LT Pro Light" panose="020B03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1D0E1-30C2-10E2-A179-CCE5262D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8B96C7-3A72-8750-D9ED-61D677CF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8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32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6BD36-C2C5-41A3-ADF1-F83B1827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92870-5A38-F22E-2022-3A45377B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0928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Avenir Next LT Pro" panose="020B0504020202020204" pitchFamily="34" charset="0"/>
              </a:rPr>
              <a:t>Droit d’habitation </a:t>
            </a:r>
            <a:r>
              <a:rPr lang="fr-CH" sz="3600" dirty="0">
                <a:latin typeface="Avenir Next LT Pro" panose="020B0504020202020204" pitchFamily="34" charset="0"/>
              </a:rPr>
              <a:t>- Entrée en EMS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9F5D8-2213-65C9-BB70-61E686FA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fr-CH" sz="3200" dirty="0">
                <a:latin typeface="Avenir Next LT Pro Light" panose="020B0304020202020204" pitchFamily="34" charset="0"/>
              </a:rPr>
              <a:t>calcul de la valeur de transfert pour définir le montant de l’éventuel dessaisissement en faveur enfants</a:t>
            </a:r>
          </a:p>
          <a:p>
            <a:pPr marL="0" indent="0" algn="just">
              <a:buNone/>
            </a:pPr>
            <a:endParaRPr lang="fr-CH" sz="3200" dirty="0">
              <a:latin typeface="Avenir Next LT Pro Light" panose="020B0304020202020204" pitchFamily="34" charset="0"/>
            </a:endParaRPr>
          </a:p>
          <a:p>
            <a:pPr algn="just"/>
            <a:r>
              <a:rPr lang="fr-CH" sz="3200" dirty="0">
                <a:latin typeface="Avenir Next LT Pro Light" panose="020B0304020202020204" pitchFamily="34" charset="0"/>
              </a:rPr>
              <a:t>participation des enfants aux frais de l’EMS jusqu’à concurrence du montant de l’éventuel dessaisissement en faveur des enfants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58DA53-DFBB-42E9-71A7-E70951F15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07" y="230188"/>
            <a:ext cx="3092631" cy="13334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5E777E-A67E-EB49-B20E-DC8C4F02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5A9-3348-494D-B9F3-C4A61217E71E}" type="slidenum">
              <a:rPr lang="fr-CH" sz="2000" smtClean="0">
                <a:latin typeface="Avenir Next LT Pro" panose="020B0504020202020204" pitchFamily="34" charset="0"/>
              </a:rPr>
              <a:t>9</a:t>
            </a:fld>
            <a:endParaRPr lang="fr-CH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9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Personnalisé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F5496"/>
      </a:hlink>
      <a:folHlink>
        <a:srgbClr val="2F54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76_TF11531919.potx" id="{E82F1604-3E70-41CB-9CD9-945E887585F9}" vid="{79C93CF3-D1BA-4B8E-9C5E-5ED6B428F7D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présentation-VC</Template>
  <TotalTime>125</TotalTime>
  <Words>904</Words>
  <Application>Microsoft Office PowerPoint</Application>
  <PresentationFormat>Grand écran</PresentationFormat>
  <Paragraphs>134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Avenir Next LT Pro</vt:lpstr>
      <vt:lpstr>Avenir Next LT Pro Light</vt:lpstr>
      <vt:lpstr>Calibri</vt:lpstr>
      <vt:lpstr>Calibri Light</vt:lpstr>
      <vt:lpstr>Garamond</vt:lpstr>
      <vt:lpstr>Thème Office</vt:lpstr>
      <vt:lpstr>SavonVTI</vt:lpstr>
      <vt:lpstr>CÉDER SON IMMEUBLE À SES ENFANTS : BONNE OU MAUVAISE Idée ?</vt:lpstr>
      <vt:lpstr>TRANSMETTRE OU NON SA MAISON, THAT IS THE QUESTION ?</vt:lpstr>
      <vt:lpstr>Profitons avant que le home nous pique tout !</vt:lpstr>
      <vt:lpstr>Usufruit ou droit d’habitation ?</vt:lpstr>
      <vt:lpstr>Usufruit (immobilier) - Généralités </vt:lpstr>
      <vt:lpstr>Usufruit - Avantages</vt:lpstr>
      <vt:lpstr>Usufruit (immobilier) - Entrée en EMS</vt:lpstr>
      <vt:lpstr>Droit d’habitation - Généralités </vt:lpstr>
      <vt:lpstr>Droit d’habitation - Entrée en EMS</vt:lpstr>
      <vt:lpstr>Transfert d’un bien immobilier</vt:lpstr>
      <vt:lpstr>Présentation PowerPoint</vt:lpstr>
      <vt:lpstr>Présentation PowerPoint</vt:lpstr>
      <vt:lpstr>Calcul de la valeur de transfert d’un bien immobilier 1/5</vt:lpstr>
      <vt:lpstr>Calcul de la valeur de transfert d’un bien immobilier 2/5</vt:lpstr>
      <vt:lpstr>Calcul de la valeur de transfert d’un bien immobilier 3/5</vt:lpstr>
      <vt:lpstr>Calcul de la valeur de transfert d’un bien immobilier 4/5</vt:lpstr>
      <vt:lpstr>Calcul de la valeur de transfert d’un bien immobilier 5/5</vt:lpstr>
      <vt:lpstr>Conclusions</vt:lpstr>
      <vt:lpstr>Il n’existe pas de solution miracle applicable à tous !</vt:lpstr>
      <vt:lpstr>Suivez-nous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 droit des successions et des régimes matrimoniaux</dc:title>
  <dc:creator>Aline Foisy</dc:creator>
  <cp:lastModifiedBy>Aline Foisy</cp:lastModifiedBy>
  <cp:revision>100</cp:revision>
  <cp:lastPrinted>2024-03-14T12:49:54Z</cp:lastPrinted>
  <dcterms:created xsi:type="dcterms:W3CDTF">2023-02-15T08:34:46Z</dcterms:created>
  <dcterms:modified xsi:type="dcterms:W3CDTF">2024-03-14T13:33:41Z</dcterms:modified>
</cp:coreProperties>
</file>